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0"/>
  </p:notesMasterIdLst>
  <p:sldIdLst>
    <p:sldId id="535" r:id="rId2"/>
    <p:sldId id="381" r:id="rId3"/>
    <p:sldId id="534" r:id="rId4"/>
    <p:sldId id="512" r:id="rId5"/>
    <p:sldId id="508" r:id="rId6"/>
    <p:sldId id="513" r:id="rId7"/>
    <p:sldId id="518" r:id="rId8"/>
    <p:sldId id="528" r:id="rId9"/>
    <p:sldId id="536" r:id="rId10"/>
    <p:sldId id="379" r:id="rId11"/>
    <p:sldId id="537" r:id="rId12"/>
    <p:sldId id="463" r:id="rId13"/>
    <p:sldId id="532" r:id="rId14"/>
    <p:sldId id="484" r:id="rId15"/>
    <p:sldId id="538" r:id="rId16"/>
    <p:sldId id="468" r:id="rId17"/>
    <p:sldId id="475" r:id="rId18"/>
    <p:sldId id="53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5" orient="horz" pos="480" userDrawn="1">
          <p15:clr>
            <a:srgbClr val="A4A3A4"/>
          </p15:clr>
        </p15:guide>
        <p15:guide id="6" pos="432" userDrawn="1">
          <p15:clr>
            <a:srgbClr val="A4A3A4"/>
          </p15:clr>
        </p15:guide>
        <p15:guide id="7" pos="5352" userDrawn="1">
          <p15:clr>
            <a:srgbClr val="A4A3A4"/>
          </p15:clr>
        </p15:guide>
        <p15:guide id="8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17C"/>
    <a:srgbClr val="3F3F3F"/>
    <a:srgbClr val="F33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43"/>
  </p:normalViewPr>
  <p:slideViewPr>
    <p:cSldViewPr snapToGrid="0" snapToObjects="1" showGuides="1">
      <p:cViewPr>
        <p:scale>
          <a:sx n="80" d="100"/>
          <a:sy n="80" d="100"/>
        </p:scale>
        <p:origin x="1469" y="91"/>
      </p:cViewPr>
      <p:guideLst>
        <p:guide orient="horz" pos="2136"/>
        <p:guide pos="2880"/>
        <p:guide orient="horz" pos="480"/>
        <p:guide pos="432"/>
        <p:guide pos="535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B11C18F2-A854-E142-8663-43CA0FDB2820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18B1B13E-E819-3443-A749-19E065A9E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51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5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7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Lato Regular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85799" y="761999"/>
            <a:ext cx="4578263" cy="2338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Lato Regular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79935" y="3757806"/>
            <a:ext cx="4578263" cy="23381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Lato Regular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0" y="1832428"/>
            <a:ext cx="1816768" cy="3193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85800" y="1832428"/>
            <a:ext cx="1816768" cy="3193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85800" y="1832428"/>
            <a:ext cx="3189514" cy="3193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24568" y="1721006"/>
            <a:ext cx="1326993" cy="13269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99749" y="1721006"/>
            <a:ext cx="1326993" cy="13269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74930" y="1721006"/>
            <a:ext cx="1326993" cy="13269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50111" y="1721006"/>
            <a:ext cx="1326993" cy="13269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24568" y="4213834"/>
            <a:ext cx="1326993" cy="13269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899749" y="4213834"/>
            <a:ext cx="1326993" cy="13269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74930" y="4213834"/>
            <a:ext cx="1326993" cy="13269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650111" y="4213834"/>
            <a:ext cx="1326993" cy="13269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 i="0">
                <a:latin typeface="Lato Regular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Mxxx Rev.0  del  05/02/15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Mxxx Rev.0  del  05/02/15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6760-A736-48DE-A020-D1D018A30BB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2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2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  <p:sldLayoutId id="2147483705" r:id="rId3"/>
    <p:sldLayoutId id="2147483709" r:id="rId4"/>
    <p:sldLayoutId id="2147483706" r:id="rId5"/>
    <p:sldLayoutId id="2147483710" r:id="rId6"/>
    <p:sldLayoutId id="2147483712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067_IMG_046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pole tekstowe 4">
            <a:extLst>
              <a:ext uri="{FF2B5EF4-FFF2-40B4-BE49-F238E27FC236}">
                <a16:creationId xmlns:a16="http://schemas.microsoft.com/office/drawing/2014/main" id="{34FD5E1C-9944-403C-98C9-DE0540513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6" y="9919"/>
            <a:ext cx="889588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pl-PL" sz="4500" b="1" kern="0" dirty="0">
                <a:solidFill>
                  <a:schemeClr val="accent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GRUPA GlobalECO </a:t>
            </a:r>
            <a:r>
              <a:rPr lang="pl-PL" sz="3200" b="1" kern="0" dirty="0">
                <a:solidFill>
                  <a:schemeClr val="accent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dla samorządu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7036B6-1186-429B-95F3-7F784CBC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045135"/>
            <a:ext cx="2143449" cy="1430996"/>
          </a:xfrm>
          <a:prstGeom prst="rect">
            <a:avLst/>
          </a:prstGeom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418B919F-0702-4B24-AD8C-8CC575E49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B2EC875-2F10-4445-A9E4-D04572E1F029}"/>
              </a:ext>
            </a:extLst>
          </p:cNvPr>
          <p:cNvSpPr/>
          <p:nvPr/>
        </p:nvSpPr>
        <p:spPr>
          <a:xfrm>
            <a:off x="684073" y="6267494"/>
            <a:ext cx="444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pl-PL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Prezentacja skrócona_ GDYNIA 20191028</a:t>
            </a:r>
          </a:p>
        </p:txBody>
      </p:sp>
    </p:spTree>
    <p:extLst>
      <p:ext uri="{BB962C8B-B14F-4D97-AF65-F5344CB8AC3E}">
        <p14:creationId xmlns:p14="http://schemas.microsoft.com/office/powerpoint/2010/main" val="110517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2E92958-5B13-4D99-8CE2-E709CBA066F8}"/>
              </a:ext>
            </a:extLst>
          </p:cNvPr>
          <p:cNvSpPr txBox="1"/>
          <p:nvPr/>
        </p:nvSpPr>
        <p:spPr>
          <a:xfrm>
            <a:off x="463315" y="60447"/>
            <a:ext cx="856131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ORGANIZATORZY PROGRAMU: </a:t>
            </a:r>
          </a:p>
          <a:p>
            <a:pPr algn="just"/>
            <a:r>
              <a:rPr lang="pl-PL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Ministerstwo Środowiska + NFOŚiGW </a:t>
            </a:r>
          </a:p>
          <a:p>
            <a:pPr algn="just"/>
            <a:r>
              <a:rPr lang="pl-PL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Wojewódzkie </a:t>
            </a:r>
            <a:r>
              <a:rPr lang="pl-PL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FOŚiGW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obsługują wnioski lokalnie</a:t>
            </a:r>
          </a:p>
          <a:p>
            <a:pPr>
              <a:lnSpc>
                <a:spcPct val="150000"/>
              </a:lnSpc>
            </a:pPr>
            <a:endParaRPr lang="pl-PL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SAMORZĄD LOKALNY:</a:t>
            </a: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informacja i popularyzacja programu</a:t>
            </a: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pomoc przy wypełnianiu wniosków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(nieliczne)</a:t>
            </a:r>
          </a:p>
          <a:p>
            <a:pPr>
              <a:lnSpc>
                <a:spcPct val="150000"/>
              </a:lnSpc>
            </a:pPr>
            <a:endPara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GlobalECO: </a:t>
            </a: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Kompleksowa obsługa procesu:</a:t>
            </a: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wizja lokalna - dobór urządzeń i zakresu termomodernizacji,</a:t>
            </a: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sporządzenie wniosku o dotację + uzupełnienia,</a:t>
            </a: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wykonanie inwestycji,</a:t>
            </a: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rozliczenie dotacji.</a:t>
            </a:r>
          </a:p>
          <a:p>
            <a:pPr marL="457200" indent="-457200">
              <a:buFontTx/>
              <a:buChar char="-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i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GlobalECO nie realizuje naboru chętnych na rzecz NFOŚiGW. </a:t>
            </a:r>
          </a:p>
          <a:p>
            <a:r>
              <a:rPr lang="pl-PL" i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Realizuje pomoc dla zainteresowanych mieszkańców.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AC988E30-97B4-4071-B202-FEA1E3ED7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E678B34-D925-4A57-9008-1D97C2EF7774}"/>
              </a:ext>
            </a:extLst>
          </p:cNvPr>
          <p:cNvSpPr/>
          <p:nvPr/>
        </p:nvSpPr>
        <p:spPr>
          <a:xfrm>
            <a:off x="302137" y="808492"/>
            <a:ext cx="871728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pl-PL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inwestycji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90% kosztów kwalifikowanych - w przedziale od 7 do 53 tys. PLN ceny, </a:t>
            </a:r>
          </a:p>
          <a:p>
            <a:pPr marL="342900" indent="-342900" algn="just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uzależnione od wysokości dochodu na 1 osobę w GD;</a:t>
            </a:r>
            <a:endParaRPr lang="pl-PL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zwolnione z podatku dochodowego (17/32%);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środki przeznaczone na program to 103 mld PLN (63/40);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pl-PL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Preferencyjny kredyt oprocentowany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2,5% rocznie z okresem kredytowania do 15 lat, przeznaczony na: 	</a:t>
            </a:r>
          </a:p>
          <a:p>
            <a:pPr marL="342900" indent="-342900">
              <a:spcBef>
                <a:spcPts val="1000"/>
              </a:spcBef>
              <a:buFontTx/>
              <a:buChar char="-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pokrycie wkładu własnego,</a:t>
            </a:r>
          </a:p>
          <a:p>
            <a:pPr marL="342900" indent="-342900">
              <a:spcBef>
                <a:spcPts val="1000"/>
              </a:spcBef>
              <a:buFontTx/>
              <a:buChar char="-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koszty kwalifikowane do dotacji (powyżej limitu).</a:t>
            </a:r>
          </a:p>
          <a:p>
            <a:pPr>
              <a:spcBef>
                <a:spcPts val="1000"/>
              </a:spcBef>
            </a:pPr>
            <a:r>
              <a:rPr lang="pl-PL" sz="22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trzeba posiadać własnych środków aby skorzystać z programu!</a:t>
            </a:r>
          </a:p>
          <a:p>
            <a:pPr>
              <a:spcBef>
                <a:spcPts val="1000"/>
              </a:spcBef>
            </a:pPr>
            <a:r>
              <a:rPr lang="pl-PL" sz="24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Każdy prawidłowo wypełniony wniosek ma otrzymać dotację!</a:t>
            </a:r>
          </a:p>
          <a:p>
            <a:pPr marL="342900" indent="-342900">
              <a:spcBef>
                <a:spcPts val="1000"/>
              </a:spcBef>
              <a:buFontTx/>
              <a:buChar char="-"/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F2B835CE-A46B-4725-8980-2D441EAC45FA}"/>
              </a:ext>
            </a:extLst>
          </p:cNvPr>
          <p:cNvSpPr txBox="1"/>
          <p:nvPr/>
        </p:nvSpPr>
        <p:spPr>
          <a:xfrm>
            <a:off x="302137" y="110650"/>
            <a:ext cx="823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Rodzaje dotacji:</a:t>
            </a:r>
            <a:endParaRPr lang="en-US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A48959AF-720A-4652-83CA-58740103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1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:a16="http://schemas.microsoft.com/office/drawing/2014/main" id="{010092BF-C0BA-4F47-B5AC-E336F54824E0}"/>
              </a:ext>
            </a:extLst>
          </p:cNvPr>
          <p:cNvSpPr txBox="1"/>
          <p:nvPr/>
        </p:nvSpPr>
        <p:spPr>
          <a:xfrm>
            <a:off x="0" y="6005806"/>
            <a:ext cx="8763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gmin z którymi współpracujemy – aktualna na: </a:t>
            </a:r>
            <a:r>
              <a:rPr lang="pl-PL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http://fundacjaglobaleco.pl/mapa wydarzeń/</a:t>
            </a:r>
          </a:p>
        </p:txBody>
      </p:sp>
      <p:pic>
        <p:nvPicPr>
          <p:cNvPr id="4" name="Obraz 3" descr="Obraz zawierający tekst, mapa&#10;&#10;Opis wygenerowany automatycznie">
            <a:extLst>
              <a:ext uri="{FF2B5EF4-FFF2-40B4-BE49-F238E27FC236}">
                <a16:creationId xmlns:a16="http://schemas.microsoft.com/office/drawing/2014/main" id="{E0FE0289-D808-4B5B-ABD3-B57EC677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089465"/>
          </a:xfrm>
          <a:prstGeom prst="rect">
            <a:avLst/>
          </a:prstGeom>
        </p:spPr>
      </p:pic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3E594C85-AEF0-4744-B37C-5B2202B36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451627" cy="7052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72" y="3183692"/>
            <a:ext cx="8437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Fundacja i partnerzy</a:t>
            </a:r>
            <a:endParaRPr lang="en-US" sz="8800" b="1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930" y="4722834"/>
            <a:ext cx="7260477" cy="113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Działalność edukacyjna fundacji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Oferta partnerów fundacji</a:t>
            </a:r>
          </a:p>
        </p:txBody>
      </p:sp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06C1B11A-3D15-44A4-A744-1163D345C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627380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2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51122"/>
            <a:ext cx="9144000" cy="507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Działalność fundacji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Popularyzujemy aktualną wiedzę 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instalacjach OZE i dotacjach na te cele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Konsolidujemy chętnych pod 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„zakupy grupowe”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2672" y="561724"/>
            <a:ext cx="309648" cy="856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Regular" charset="0"/>
            </a:endParaRPr>
          </a:p>
        </p:txBody>
      </p:sp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3B10A3DE-60B7-4096-AB49-4ACCBE34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2E92958-5B13-4D99-8CE2-E709CBA066F8}"/>
              </a:ext>
            </a:extLst>
          </p:cNvPr>
          <p:cNvSpPr txBox="1"/>
          <p:nvPr/>
        </p:nvSpPr>
        <p:spPr>
          <a:xfrm>
            <a:off x="177041" y="117114"/>
            <a:ext cx="8852659" cy="6068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GlobalECO</a:t>
            </a:r>
          </a:p>
          <a:p>
            <a:pPr>
              <a:lnSpc>
                <a:spcPct val="150000"/>
              </a:lnSpc>
            </a:pPr>
            <a:r>
              <a:rPr lang="pl-PL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Wykonujemy obsługę kompleksową: </a:t>
            </a:r>
            <a:r>
              <a:rPr lang="pl-PL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wizja lokalna domu &gt;dobór, dostawę, montaż i uruchomienie instalacji,</a:t>
            </a:r>
          </a:p>
          <a:p>
            <a:pPr>
              <a:lnSpc>
                <a:spcPct val="150000"/>
              </a:lnSpc>
            </a:pPr>
            <a:r>
              <a:rPr lang="pl-PL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Piszemy wnioski: </a:t>
            </a:r>
            <a:r>
              <a:rPr lang="pl-PL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dotację i przyłączenie do sieci,</a:t>
            </a:r>
          </a:p>
          <a:p>
            <a:pPr>
              <a:lnSpc>
                <a:spcPct val="150000"/>
              </a:lnSpc>
            </a:pPr>
            <a:r>
              <a:rPr lang="pl-PL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Tworzymy „Grupę zakupową” </a:t>
            </a:r>
            <a:r>
              <a:rPr lang="pl-PL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bazie mieszkańców, dzięki czemu uzyskujemy: niższą cenę zakupu urządzeń i materiałów, markowe komponenty i renomowanych wykonawców, serwis gwarancyjny w cenie, krótszy termin realizacji inwestycji.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r>
              <a:rPr lang="pl-PL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Preferencyjny kredyt komercyjny </a:t>
            </a:r>
            <a:r>
              <a:rPr lang="pl-PL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(dla chętnych):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r>
              <a:rPr lang="pl-PL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min. 4 banków, uproszczona procedura, kompletne oprocentowanie ok. 3% rocznie.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9DACD7B8-7694-45BD-BBD5-65729BEB5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365D5213-6A0C-468F-836E-93BE6F550B62}"/>
              </a:ext>
            </a:extLst>
          </p:cNvPr>
          <p:cNvSpPr txBox="1">
            <a:spLocks/>
          </p:cNvSpPr>
          <p:nvPr/>
        </p:nvSpPr>
        <p:spPr>
          <a:xfrm>
            <a:off x="-547472" y="-2501937"/>
            <a:ext cx="11340000" cy="43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C777C22-38CE-47D1-BA3D-3326F3A57F7A}"/>
              </a:ext>
            </a:extLst>
          </p:cNvPr>
          <p:cNvSpPr/>
          <p:nvPr/>
        </p:nvSpPr>
        <p:spPr>
          <a:xfrm>
            <a:off x="0" y="515276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</a:t>
            </a:r>
          </a:p>
          <a:p>
            <a:pPr algn="ctr"/>
            <a:r>
              <a:rPr lang="pl-PL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Grupa wybranych partnerów –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producenci urządzeń, hurtownie, składy budowlane oraz monterzy urządzeń i instalacji, na terenie całego kraju.</a:t>
            </a:r>
          </a:p>
        </p:txBody>
      </p:sp>
      <p:pic>
        <p:nvPicPr>
          <p:cNvPr id="1026" name="Picture 2" descr="Znalezione obrazy dla zapytania landzberg logo">
            <a:extLst>
              <a:ext uri="{FF2B5EF4-FFF2-40B4-BE49-F238E27FC236}">
                <a16:creationId xmlns:a16="http://schemas.microsoft.com/office/drawing/2014/main" id="{2FDFD305-5795-432A-AF1A-B0808EC6E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465"/>
            <a:ext cx="2371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psb bat logo">
            <a:extLst>
              <a:ext uri="{FF2B5EF4-FFF2-40B4-BE49-F238E27FC236}">
                <a16:creationId xmlns:a16="http://schemas.microsoft.com/office/drawing/2014/main" id="{0582F00B-273F-4983-A74F-22280843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98" y="-5580"/>
            <a:ext cx="2574303" cy="15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kolanko logo">
            <a:extLst>
              <a:ext uri="{FF2B5EF4-FFF2-40B4-BE49-F238E27FC236}">
                <a16:creationId xmlns:a16="http://schemas.microsoft.com/office/drawing/2014/main" id="{5DB84A2A-2CE2-4411-9B0C-3E2465A57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39" y="-2087321"/>
            <a:ext cx="20574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sun-sol logo">
            <a:extLst>
              <a:ext uri="{FF2B5EF4-FFF2-40B4-BE49-F238E27FC236}">
                <a16:creationId xmlns:a16="http://schemas.microsoft.com/office/drawing/2014/main" id="{7EDAD1CC-63D5-4E1A-A22A-4A35C20C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91" y="2880858"/>
            <a:ext cx="1619695" cy="16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nalezione obrazy dla zapytania heiztechnik logo">
            <a:extLst>
              <a:ext uri="{FF2B5EF4-FFF2-40B4-BE49-F238E27FC236}">
                <a16:creationId xmlns:a16="http://schemas.microsoft.com/office/drawing/2014/main" id="{0B777BDA-C99E-4B2A-BDD1-AD91061E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" y="1884041"/>
            <a:ext cx="3434672" cy="8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nalezione obrazy dla zapytania stiebel eltron logo">
            <a:extLst>
              <a:ext uri="{FF2B5EF4-FFF2-40B4-BE49-F238E27FC236}">
                <a16:creationId xmlns:a16="http://schemas.microsoft.com/office/drawing/2014/main" id="{AD79FDE5-4570-418B-8D12-EDA08092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25" y="4185270"/>
            <a:ext cx="3243262" cy="140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Znalezione obrazy dla zapytania vaillant logo">
            <a:extLst>
              <a:ext uri="{FF2B5EF4-FFF2-40B4-BE49-F238E27FC236}">
                <a16:creationId xmlns:a16="http://schemas.microsoft.com/office/drawing/2014/main" id="{782B6D2A-06C2-4A2D-B7F8-BA668B4B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51" y="2440959"/>
            <a:ext cx="2378692" cy="23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Znalezione obrazy dla zapytania kolanko logo">
            <a:extLst>
              <a:ext uri="{FF2B5EF4-FFF2-40B4-BE49-F238E27FC236}">
                <a16:creationId xmlns:a16="http://schemas.microsoft.com/office/drawing/2014/main" id="{FF3356A4-B5F4-4283-9E24-D4516E73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64" y="0"/>
            <a:ext cx="3569150" cy="21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6EB939D-9868-471A-BC29-FEBF75CCB6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2645" y="3810353"/>
            <a:ext cx="2160105" cy="502350"/>
          </a:xfrm>
          <a:prstGeom prst="rect">
            <a:avLst/>
          </a:prstGeom>
        </p:spPr>
      </p:pic>
      <p:pic>
        <p:nvPicPr>
          <p:cNvPr id="18" name="Picture 2" descr="Znalezione obrazy dla zapytania psb logo">
            <a:extLst>
              <a:ext uri="{FF2B5EF4-FFF2-40B4-BE49-F238E27FC236}">
                <a16:creationId xmlns:a16="http://schemas.microsoft.com/office/drawing/2014/main" id="{CD91F4E4-1332-48EA-B63E-FAE50467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829" y="330814"/>
            <a:ext cx="1435865" cy="225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Znalezione obrazy dla zapytania vivende szczecinek logo">
            <a:extLst>
              <a:ext uri="{FF2B5EF4-FFF2-40B4-BE49-F238E27FC236}">
                <a16:creationId xmlns:a16="http://schemas.microsoft.com/office/drawing/2014/main" id="{B2BA5040-F49E-49FE-A0A8-28E223CCA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8" y="4473908"/>
            <a:ext cx="3434672" cy="6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Znalezione obrazy dla zapytania ekotechnologia toruÅ logo">
            <a:extLst>
              <a:ext uri="{FF2B5EF4-FFF2-40B4-BE49-F238E27FC236}">
                <a16:creationId xmlns:a16="http://schemas.microsoft.com/office/drawing/2014/main" id="{40C6FD17-5B36-40B1-8646-3872BE99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24" y="1732838"/>
            <a:ext cx="18097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6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32693" y="252559"/>
            <a:ext cx="4673600" cy="319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Regular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21" y="1438475"/>
            <a:ext cx="45381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Łączne</a:t>
            </a:r>
          </a:p>
          <a:p>
            <a:pPr algn="ctr"/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korzyści finansowe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0056" y="3842930"/>
            <a:ext cx="4698874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Termomodernizacja budynku</a:t>
            </a:r>
            <a:endParaRPr lang="en-US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D60328D-F36B-4DDA-8C00-D93F91717382}"/>
              </a:ext>
            </a:extLst>
          </p:cNvPr>
          <p:cNvSpPr txBox="1"/>
          <p:nvPr/>
        </p:nvSpPr>
        <p:spPr>
          <a:xfrm>
            <a:off x="295412" y="3446610"/>
            <a:ext cx="8310882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		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ULGA PODATKOWA 18% / 32%/ 25% 		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UPUSTY OD CEN urządzeń i materiałów do 20%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Obniżony podatek VAT z 23% do 8% 	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Dotacja gminna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(jeżeli występuje)	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Możliwa płatność po wykonaniu instalacji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89C211C-9C0E-49B4-8DB9-817C7A529CDC}"/>
              </a:ext>
            </a:extLst>
          </p:cNvPr>
          <p:cNvSpPr/>
          <p:nvPr/>
        </p:nvSpPr>
        <p:spPr>
          <a:xfrm>
            <a:off x="755816" y="252560"/>
            <a:ext cx="3189514" cy="3193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Regular" charset="0"/>
            </a:endParaRPr>
          </a:p>
        </p:txBody>
      </p:sp>
      <p:pic>
        <p:nvPicPr>
          <p:cNvPr id="11" name="Symbol zastępczy obrazu 12" descr="Obraz zawierający tekst, obiekt&#10;&#10;Opis wygenerowany przy wysokim poziomie pewności">
            <a:extLst>
              <a:ext uri="{FF2B5EF4-FFF2-40B4-BE49-F238E27FC236}">
                <a16:creationId xmlns:a16="http://schemas.microsoft.com/office/drawing/2014/main" id="{C22CF159-6E1C-47F2-A4BA-933E0556CA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2436" r="22436"/>
          <a:stretch>
            <a:fillRect/>
          </a:stretch>
        </p:blipFill>
        <p:spPr>
          <a:xfrm>
            <a:off x="503859" y="0"/>
            <a:ext cx="3441471" cy="3446610"/>
          </a:xfrm>
        </p:spPr>
      </p:pic>
      <p:pic>
        <p:nvPicPr>
          <p:cNvPr id="13" name="Obraz 12" descr="Obraz zawierający rysunek&#10;&#10;Opis wygenerowany automatycznie">
            <a:extLst>
              <a:ext uri="{FF2B5EF4-FFF2-40B4-BE49-F238E27FC236}">
                <a16:creationId xmlns:a16="http://schemas.microsoft.com/office/drawing/2014/main" id="{256F0B87-66ED-4266-9151-C1B69AA41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5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94175" y="235857"/>
            <a:ext cx="4673600" cy="319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Regular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0208" y="2024371"/>
            <a:ext cx="357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Kontakt z nami</a:t>
            </a:r>
            <a:endParaRPr lang="en-US" sz="3200" b="1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F6421D-FC53-44CF-B81A-745C82AD0BC1}"/>
              </a:ext>
            </a:extLst>
          </p:cNvPr>
          <p:cNvSpPr txBox="1"/>
          <p:nvPr/>
        </p:nvSpPr>
        <p:spPr>
          <a:xfrm>
            <a:off x="707308" y="3518324"/>
            <a:ext cx="8235472" cy="324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www.globaleco.pl, www.fundacjaglobaleco.pl</a:t>
            </a:r>
          </a:p>
          <a:p>
            <a:pPr algn="r">
              <a:lnSpc>
                <a:spcPct val="150000"/>
              </a:lnSpc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Infolinia (+48) 58 380 75 75</a:t>
            </a:r>
          </a:p>
          <a:p>
            <a:pPr algn="r">
              <a:lnSpc>
                <a:spcPct val="150000"/>
              </a:lnSpc>
            </a:pPr>
            <a:r>
              <a:rPr lang="pl-PL" sz="2800" b="1" dirty="0">
                <a:solidFill>
                  <a:schemeClr val="accent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doradcy@globaleco.pl</a:t>
            </a:r>
          </a:p>
          <a:p>
            <a:pPr algn="r">
              <a:lnSpc>
                <a:spcPct val="150000"/>
              </a:lnSpc>
            </a:pPr>
            <a:r>
              <a:rPr lang="pl-PL" sz="2800" b="1" dirty="0">
                <a:solidFill>
                  <a:schemeClr val="accent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mojprad@globaleco.pl</a:t>
            </a:r>
            <a:endParaRPr lang="pl-PL" sz="2400" b="1" i="1" dirty="0">
              <a:solidFill>
                <a:schemeClr val="accent2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de-DE" sz="2800" b="1" dirty="0">
                <a:solidFill>
                  <a:schemeClr val="accent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czystepowietrze@globaleco.pl</a:t>
            </a:r>
            <a:endParaRPr lang="pl-PL" sz="2800" b="1" dirty="0">
              <a:solidFill>
                <a:schemeClr val="accent2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2828A773-11F7-4E88-A088-016392F86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332508"/>
            <a:ext cx="3810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2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9266" y="221459"/>
            <a:ext cx="773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prstClr val="white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Grupa GlobalECO </a:t>
            </a:r>
            <a:r>
              <a:rPr lang="pl-PL" sz="2400" b="1" dirty="0">
                <a:solidFill>
                  <a:prstClr val="white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(2010 rok)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CE14FBD3-E30B-42D2-B96A-E2CC7AFCC7E5}"/>
              </a:ext>
            </a:extLst>
          </p:cNvPr>
          <p:cNvSpPr txBox="1"/>
          <p:nvPr/>
        </p:nvSpPr>
        <p:spPr>
          <a:xfrm>
            <a:off x="159318" y="1080248"/>
            <a:ext cx="8825364" cy="469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spcBef>
                <a:spcPts val="1000"/>
              </a:spcBef>
              <a:buClr>
                <a:srgbClr val="54A02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Grupa 9 spółek powiązanych + FUNDACJA EKOLOGICZNA</a:t>
            </a:r>
          </a:p>
          <a:p>
            <a:pPr marL="285750" indent="-285750" algn="just" defTabSz="457200">
              <a:lnSpc>
                <a:spcPct val="150000"/>
              </a:lnSpc>
              <a:spcBef>
                <a:spcPts val="1000"/>
              </a:spcBef>
              <a:buClr>
                <a:srgbClr val="54A02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Obsługujemy energetycznie samorządy lokalne i powiatowe.</a:t>
            </a:r>
          </a:p>
          <a:p>
            <a:pPr marL="285750" lvl="0" indent="-285750" algn="just" defTabSz="457200">
              <a:lnSpc>
                <a:spcPct val="150000"/>
              </a:lnSpc>
              <a:spcBef>
                <a:spcPts val="1000"/>
              </a:spcBef>
              <a:buClr>
                <a:srgbClr val="54A02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grudnia 2016 roku, przygotowaliśmy kompletne wnioski dotacyjne do RPO (programy parasolowe OZE i termomodernizacja) dla ponad 70 gmin. </a:t>
            </a:r>
          </a:p>
          <a:p>
            <a:pPr marL="285750" lvl="0" indent="-285750" algn="just" defTabSz="457200">
              <a:lnSpc>
                <a:spcPct val="150000"/>
              </a:lnSpc>
              <a:spcBef>
                <a:spcPts val="1000"/>
              </a:spcBef>
              <a:buClr>
                <a:srgbClr val="54A02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ramach RPO: </a:t>
            </a:r>
            <a:r>
              <a:rPr lang="pl-PL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zainteresowaliśmy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&gt;180 gmin/ </a:t>
            </a:r>
            <a:r>
              <a:rPr lang="pl-PL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zrealizowaliśmy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&gt;350 prezentacji/ </a:t>
            </a:r>
            <a:r>
              <a:rPr lang="pl-PL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opracowaliśmy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&gt;4000 projektów dla mieszkańców</a:t>
            </a:r>
          </a:p>
          <a:p>
            <a:pPr marL="285750" indent="-285750" algn="just" defTabSz="457200">
              <a:lnSpc>
                <a:spcPct val="150000"/>
              </a:lnSpc>
              <a:spcBef>
                <a:spcPts val="1000"/>
              </a:spcBef>
              <a:buClr>
                <a:srgbClr val="54A02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Działamy w 11 województwach: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zachodnio-pomorskim, pomorskim, warmińsko-mazurskim, podlaskim, wielkopolskim, kujawsko-pomorskim, dolnośląskim, łódzkim, mazowieckim, lubelskim i małopolskim…</a:t>
            </a:r>
          </a:p>
        </p:txBody>
      </p:sp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DE229AAB-DC1E-42FE-BF20-A2E6F19D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8D6A5-6FA7-4C8F-A7E1-4CCFF9F7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8E093D-79D8-47F2-B8E2-5D868CAD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0" indent="0">
              <a:buNone/>
            </a:pPr>
            <a:endParaRPr lang="pl-PL" sz="4000" b="1" dirty="0">
              <a:solidFill>
                <a:prstClr val="white"/>
              </a:solidFill>
              <a:highlight>
                <a:srgbClr val="008000"/>
              </a:highlight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0817B29-8DCF-403A-89E9-04A6B6D8A888}"/>
              </a:ext>
            </a:extLst>
          </p:cNvPr>
          <p:cNvSpPr/>
          <p:nvPr/>
        </p:nvSpPr>
        <p:spPr>
          <a:xfrm>
            <a:off x="130629" y="1097311"/>
            <a:ext cx="8893796" cy="535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50000"/>
              </a:lnSpc>
              <a:spcBef>
                <a:spcPts val="1000"/>
              </a:spcBef>
              <a:buClr>
                <a:srgbClr val="54A02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Działalność fundacji definiuje hasło: </a:t>
            </a:r>
            <a:r>
              <a:rPr lang="pl-PL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 zgodzie z naturą”</a:t>
            </a:r>
          </a:p>
          <a:p>
            <a:pPr marL="285750" indent="-285750" defTabSz="457200">
              <a:lnSpc>
                <a:spcPct val="150000"/>
              </a:lnSpc>
              <a:spcBef>
                <a:spcPts val="1000"/>
              </a:spcBef>
              <a:buClr>
                <a:srgbClr val="54A02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19 września 2018r. </a:t>
            </a:r>
            <a:r>
              <a:rPr lang="pl-PL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(dzień startu programu „Czyste Powietrze”  na </a:t>
            </a:r>
            <a:r>
              <a:rPr lang="pl-PL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wymianę źródeł ciepła i termomodernizację budynków mieszkalnych</a:t>
            </a:r>
            <a:r>
              <a:rPr lang="pl-PL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pl-PL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pomocy fundacji skorzystało &gt;100 samorządów oraz &gt;3000 mieszkańców. Napisaliśmy &gt;1500 wniosków o dotację.</a:t>
            </a:r>
          </a:p>
          <a:p>
            <a:pPr marL="285750" indent="-285750" defTabSz="457200">
              <a:lnSpc>
                <a:spcPct val="150000"/>
              </a:lnSpc>
              <a:spcBef>
                <a:spcPts val="1000"/>
              </a:spcBef>
              <a:buClr>
                <a:srgbClr val="54A02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Obecnie również realizujemy </a:t>
            </a:r>
            <a:r>
              <a:rPr lang="pl-PL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instalacje fotowoltaiczne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pomagamy w uzyskaniu dotacji na z programów:</a:t>
            </a:r>
          </a:p>
          <a:p>
            <a:pPr>
              <a:lnSpc>
                <a:spcPct val="150000"/>
              </a:lnSpc>
            </a:pPr>
            <a:r>
              <a:rPr lang="pl-PL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„Mój prąd” </a:t>
            </a:r>
            <a:r>
              <a:rPr lang="pl-PL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dla mieszkańców</a:t>
            </a:r>
            <a:r>
              <a:rPr lang="pl-PL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pl-PL" sz="22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AgroEnergia</a:t>
            </a:r>
            <a:r>
              <a:rPr lang="pl-PL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program dla rolników,</a:t>
            </a:r>
          </a:p>
          <a:p>
            <a:pPr>
              <a:lnSpc>
                <a:spcPct val="150000"/>
              </a:lnSpc>
            </a:pPr>
            <a:r>
              <a:rPr lang="pl-PL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„Energia +”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program dla przedsiębiorców.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B6AACA5-5B28-4F66-B55A-792C97D072EA}"/>
              </a:ext>
            </a:extLst>
          </p:cNvPr>
          <p:cNvSpPr txBox="1"/>
          <p:nvPr/>
        </p:nvSpPr>
        <p:spPr>
          <a:xfrm>
            <a:off x="338242" y="221459"/>
            <a:ext cx="773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prstClr val="white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Fundacja GlobalECO </a:t>
            </a:r>
            <a:r>
              <a:rPr lang="pl-PL" sz="2400" b="1" dirty="0">
                <a:solidFill>
                  <a:prstClr val="white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(2017 rok)</a:t>
            </a:r>
          </a:p>
        </p:txBody>
      </p:sp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5DA17A44-B444-4FAF-ADFE-2987E7FA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6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odobny obraz">
            <a:extLst>
              <a:ext uri="{FF2B5EF4-FFF2-40B4-BE49-F238E27FC236}">
                <a16:creationId xmlns:a16="http://schemas.microsoft.com/office/drawing/2014/main" id="{790A1B9D-4EDE-4465-A64C-30C2A061D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7457DE3-12BF-445C-9109-5A0229A4C0CF}"/>
              </a:ext>
            </a:extLst>
          </p:cNvPr>
          <p:cNvSpPr/>
          <p:nvPr/>
        </p:nvSpPr>
        <p:spPr>
          <a:xfrm>
            <a:off x="257175" y="6067439"/>
            <a:ext cx="73748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przeznaczony dla mieszkańców na potrzeby własne.</a:t>
            </a:r>
            <a:endParaRPr lang="pl-PL" sz="1900" dirty="0"/>
          </a:p>
        </p:txBody>
      </p:sp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DE630031-78F6-48A1-8531-BEF2BDF09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2E92958-5B13-4D99-8CE2-E709CBA066F8}"/>
              </a:ext>
            </a:extLst>
          </p:cNvPr>
          <p:cNvSpPr txBox="1"/>
          <p:nvPr/>
        </p:nvSpPr>
        <p:spPr>
          <a:xfrm>
            <a:off x="145670" y="194448"/>
            <a:ext cx="8852659" cy="604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ORGANIZATOR PROGRAMU: </a:t>
            </a:r>
          </a:p>
          <a:p>
            <a:pPr algn="just"/>
            <a:r>
              <a:rPr lang="pl-PL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Narodowy Fundusz Ochrony Środowiska i GW (NFOŚiGW)</a:t>
            </a:r>
          </a:p>
          <a:p>
            <a:endParaRPr lang="pl-PL" sz="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Parametry programu: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dotacja w wys.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5.000 zł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1-ną instalację,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realizowana w formie zwrotu – po przyłączeniu do sieć,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środki przeznaczone na 200 tysięcy instalacji!</a:t>
            </a:r>
          </a:p>
          <a:p>
            <a:pPr>
              <a:lnSpc>
                <a:spcPct val="150000"/>
              </a:lnSpc>
            </a:pPr>
            <a:r>
              <a:rPr lang="pl-PL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UWAGA - ulga podatkowa termomodernizacyjna i odliczenie od podatku gruntowego - dodaje się!</a:t>
            </a:r>
          </a:p>
          <a:p>
            <a:pPr>
              <a:lnSpc>
                <a:spcPct val="150000"/>
              </a:lnSpc>
            </a:pPr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Łącznie uzyskujemy ok.</a:t>
            </a:r>
            <a:r>
              <a:rPr lang="pl-PL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40% taniej 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(liczone dla instalacji o mocy 4kWp)</a:t>
            </a:r>
          </a:p>
          <a:p>
            <a:pPr>
              <a:lnSpc>
                <a:spcPct val="150000"/>
              </a:lnSpc>
            </a:pPr>
            <a:endParaRPr lang="pl-PL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3460A3DD-5C8B-4E3D-8B60-1FFD2138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Znalezione obrazy dla zapytania program agroenergia dla rolnikÃ³w">
            <a:extLst>
              <a:ext uri="{FF2B5EF4-FFF2-40B4-BE49-F238E27FC236}">
                <a16:creationId xmlns:a16="http://schemas.microsoft.com/office/drawing/2014/main" id="{C09DA3D7-6DE4-449B-BCC5-2D0F5D5A7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0877E3E-CBD7-436C-B426-29683F811AD7}"/>
              </a:ext>
            </a:extLst>
          </p:cNvPr>
          <p:cNvSpPr/>
          <p:nvPr/>
        </p:nvSpPr>
        <p:spPr>
          <a:xfrm>
            <a:off x="119368" y="5960520"/>
            <a:ext cx="7374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przeznaczony na potrzeby własne i gospodarstwa.</a:t>
            </a:r>
            <a:endParaRPr lang="pl-PL" sz="2000" dirty="0"/>
          </a:p>
        </p:txBody>
      </p:sp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94075F98-397D-47FE-9C46-1ABF8C99F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2E92958-5B13-4D99-8CE2-E709CBA066F8}"/>
              </a:ext>
            </a:extLst>
          </p:cNvPr>
          <p:cNvSpPr txBox="1"/>
          <p:nvPr/>
        </p:nvSpPr>
        <p:spPr>
          <a:xfrm>
            <a:off x="257175" y="337351"/>
            <a:ext cx="8700346" cy="617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ORGANIZATOR PROGRAMU: </a:t>
            </a:r>
          </a:p>
          <a:p>
            <a:pPr algn="just"/>
            <a:r>
              <a:rPr lang="pl-PL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Narodowy Fundusz Ochrony Środowiska i GW (NFOŚiGW)</a:t>
            </a:r>
          </a:p>
          <a:p>
            <a:endParaRPr lang="pl-PL" sz="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Parametry programu: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w wys.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 wartości instalacji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realizowana w formie refundacji po wykonaniu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wkład własny (60%) możliwy kredyt 2,5%/ 15 lat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przeznaczone łączne środki to 200 mln zł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 składania wniosków do 20.12.2019r. </a:t>
            </a:r>
            <a:r>
              <a:rPr lang="pl-PL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l-PL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decyduje kolejność zgłoszeń)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rekomendujemy mikro instalacje - od 30 do 50kWp</a:t>
            </a:r>
          </a:p>
          <a:p>
            <a:pPr>
              <a:lnSpc>
                <a:spcPct val="150000"/>
              </a:lnSpc>
            </a:pPr>
            <a:endParaRPr lang="pl-PL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37C877AC-5CAF-4D38-BA26-8BF4A6BCC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2E92958-5B13-4D99-8CE2-E709CBA066F8}"/>
              </a:ext>
            </a:extLst>
          </p:cNvPr>
          <p:cNvSpPr txBox="1"/>
          <p:nvPr/>
        </p:nvSpPr>
        <p:spPr>
          <a:xfrm>
            <a:off x="195309" y="194448"/>
            <a:ext cx="8566951" cy="615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bg1"/>
                </a:solidFill>
                <a:highlight>
                  <a:srgbClr val="0080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Program „ENERGIA Plus”</a:t>
            </a: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dla przedsiębiorców</a:t>
            </a:r>
          </a:p>
          <a:p>
            <a:pPr>
              <a:lnSpc>
                <a:spcPct val="150000"/>
              </a:lnSpc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ORGANIZATOR PROGRAMU:  </a:t>
            </a:r>
            <a:r>
              <a:rPr lang="pl-PL" sz="2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NFOŚiGW</a:t>
            </a:r>
          </a:p>
          <a:p>
            <a:pPr>
              <a:lnSpc>
                <a:spcPct val="150000"/>
              </a:lnSpc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Parametry programu: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przeznaczone środki to 4 mld zł,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preferencyjny kredyt 2,5%/ 15 lat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 składania wniosków do 20.12.2019r.,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inwestycja stanowi koszt uzyskania przychodu, odliczamy 1-no razowo podatek VAT 23% -</a:t>
            </a:r>
          </a:p>
          <a:p>
            <a:pPr>
              <a:lnSpc>
                <a:spcPct val="150000"/>
              </a:lnSpc>
            </a:pPr>
            <a:r>
              <a:rPr lang="pl-PL" sz="2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Zyskujemy: - 42% wartości inwestycji,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gwarancję niskiej ceny energii.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88CCCCAD-9B90-4F6D-99D2-3845384F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16006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o, drzewo, woda, zewnętrzne&#10;&#10;Opis wygenerowany automatycznie">
            <a:extLst>
              <a:ext uri="{FF2B5EF4-FFF2-40B4-BE49-F238E27FC236}">
                <a16:creationId xmlns:a16="http://schemas.microsoft.com/office/drawing/2014/main" id="{F0D3CCA1-F8C6-47D9-BE16-50F1D9FC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560" cy="6858000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C49EA9B3-AE6C-4012-AAF5-299DAD83D0FE}"/>
              </a:ext>
            </a:extLst>
          </p:cNvPr>
          <p:cNvSpPr txBox="1"/>
          <p:nvPr/>
        </p:nvSpPr>
        <p:spPr>
          <a:xfrm>
            <a:off x="1949032" y="4129644"/>
            <a:ext cx="78301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Lato" charset="0"/>
              </a:rPr>
              <a:t>Jak najłatwiej skorzystać z programu </a:t>
            </a:r>
            <a:r>
              <a:rPr lang="pl-PL" sz="5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Lato" charset="0"/>
              </a:rPr>
              <a:t>„CZYSTE POWIETRZE”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83BB0E3D-444B-4F72-9615-B6F8DD8F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6273800"/>
            <a:ext cx="190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5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46060</TotalTime>
  <Words>785</Words>
  <Application>Microsoft Office PowerPoint</Application>
  <PresentationFormat>Pokaz na ekranie (4:3)</PresentationFormat>
  <Paragraphs>116</Paragraphs>
  <Slides>18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Lato</vt:lpstr>
      <vt:lpstr>Lato Regular</vt:lpstr>
      <vt:lpstr>Segoe UI Symbol</vt:lpstr>
      <vt:lpstr>Tahoma</vt:lpstr>
      <vt:lpstr>Wingdings</vt:lpstr>
      <vt:lpstr>Wingdings 3</vt:lpstr>
      <vt:lpstr>Ion Boardroom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ITT Polska</dc:creator>
  <cp:lastModifiedBy>ITT Polska</cp:lastModifiedBy>
  <cp:revision>303</cp:revision>
  <dcterms:created xsi:type="dcterms:W3CDTF">2018-11-12T15:09:17Z</dcterms:created>
  <dcterms:modified xsi:type="dcterms:W3CDTF">2019-10-26T09:31:41Z</dcterms:modified>
</cp:coreProperties>
</file>