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7726" autoAdjust="0"/>
  </p:normalViewPr>
  <p:slideViewPr>
    <p:cSldViewPr showGuides="1">
      <p:cViewPr varScale="1">
        <p:scale>
          <a:sx n="55" d="100"/>
          <a:sy n="55" d="100"/>
        </p:scale>
        <p:origin x="-157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2018-09-26</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smtClean="0">
                <a:solidFill>
                  <a:schemeClr val="tx1"/>
                </a:solidFill>
                <a:effectLst/>
                <a:latin typeface="+mn-lt"/>
                <a:ea typeface="+mn-ea"/>
                <a:cs typeface="+mn-cs"/>
              </a:rPr>
              <a:t> jest zorientowana na uświadomienie społeczeństwu </a:t>
            </a:r>
            <a:r>
              <a:rPr lang="pl-PL" sz="1400" kern="1200" dirty="0" smtClean="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smtClean="0">
                <a:solidFill>
                  <a:schemeClr val="tx1"/>
                </a:solidFill>
                <a:effectLst/>
                <a:latin typeface="+mn-lt"/>
                <a:ea typeface="+mn-ea"/>
                <a:cs typeface="+mn-cs"/>
              </a:rPr>
              <a:t> grzewczym)</a:t>
            </a:r>
            <a:r>
              <a:rPr lang="pl-PL" sz="1400" kern="1200" dirty="0" smtClean="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smtClean="0">
                <a:solidFill>
                  <a:schemeClr val="tx1"/>
                </a:solidFill>
                <a:effectLst/>
                <a:latin typeface="+mn-lt"/>
                <a:ea typeface="+mn-ea"/>
                <a:cs typeface="+mn-cs"/>
              </a:rPr>
              <a:t> - </a:t>
            </a:r>
            <a:r>
              <a:rPr lang="pl-PL" sz="1400" kern="1200" dirty="0" smtClean="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Takie objawy jak: ból głowy, duszność, senność, osłabienie czy przyspieszona czynność serca mogą świadczyć o obecności tlenku węgla w pomieszczeniu.</a:t>
            </a:r>
          </a:p>
          <a:p>
            <a:endParaRPr lang="pl-PL" dirty="0" smtClean="0"/>
          </a:p>
          <a:p>
            <a:r>
              <a:rPr lang="pl-PL" dirty="0" smtClean="0"/>
              <a:t>Najbezpieczniejszym zachowaniem jest: natychmiastowe przewietrzenie pomieszczenia, </a:t>
            </a:r>
            <a:r>
              <a:rPr lang="pl-PL" sz="1400" dirty="0" smtClean="0">
                <a:latin typeface="Cambria" panose="02040503050406030204" pitchFamily="18" charset="0"/>
                <a:cs typeface="Arial"/>
              </a:rPr>
              <a:t>ewakuowanie współmieszkańców, wyjście na zewnątrz, wezwanie straży pożarnej i zasięgniecie porady lekarskiej.</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smtClean="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smtClean="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 </a:t>
            </a:r>
          </a:p>
          <a:p>
            <a:r>
              <a:rPr lang="pl-PL" sz="1400" kern="1200" dirty="0" smtClean="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smtClean="0">
                <a:solidFill>
                  <a:schemeClr val="tx1"/>
                </a:solidFill>
                <a:effectLst/>
                <a:latin typeface="+mn-lt"/>
                <a:ea typeface="+mn-ea"/>
                <a:cs typeface="+mn-cs"/>
              </a:rPr>
              <a:t> budynkach mieszkalnych.</a:t>
            </a:r>
            <a:r>
              <a:rPr lang="pl-PL" sz="1400" b="1" kern="1200" baseline="0" dirty="0" smtClean="0">
                <a:solidFill>
                  <a:schemeClr val="tx1"/>
                </a:solidFill>
                <a:effectLst/>
                <a:latin typeface="+mn-lt"/>
                <a:ea typeface="+mn-ea"/>
                <a:cs typeface="+mn-cs"/>
              </a:rPr>
              <a:t> </a:t>
            </a:r>
            <a:r>
              <a:rPr lang="pl-PL" sz="1400" b="0" kern="1200" baseline="0" dirty="0" smtClean="0">
                <a:solidFill>
                  <a:schemeClr val="tx1"/>
                </a:solidFill>
                <a:effectLst/>
                <a:latin typeface="+mn-lt"/>
                <a:ea typeface="+mn-ea"/>
                <a:cs typeface="+mn-cs"/>
              </a:rPr>
              <a:t>Poniżej czasookresy  dokonywania tych czynności:</a:t>
            </a:r>
            <a:endParaRPr lang="pl-PL" sz="1400" b="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stałym  </a:t>
            </a:r>
            <a:r>
              <a:rPr lang="pl-PL" sz="1400" b="1" kern="1200" dirty="0" smtClean="0">
                <a:solidFill>
                  <a:schemeClr val="tx1"/>
                </a:solidFill>
                <a:effectLst/>
                <a:latin typeface="+mn-lt"/>
                <a:ea typeface="+mn-ea"/>
                <a:cs typeface="+mn-cs"/>
              </a:rPr>
              <a:t>co 3 miesiące, </a:t>
            </a:r>
            <a:r>
              <a:rPr lang="pl-PL" sz="1400" kern="1200" dirty="0" smtClean="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gazowym i płynnym </a:t>
            </a:r>
            <a:r>
              <a:rPr lang="pl-PL" sz="1400" b="1" kern="1200" dirty="0" smtClean="0">
                <a:solidFill>
                  <a:schemeClr val="tx1"/>
                </a:solidFill>
                <a:effectLst/>
                <a:latin typeface="+mn-lt"/>
                <a:ea typeface="+mn-ea"/>
                <a:cs typeface="+mn-cs"/>
              </a:rPr>
              <a:t>co 6 miesięcy,</a:t>
            </a:r>
            <a:endParaRPr lang="pl-PL"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wentylacyjne - </a:t>
            </a:r>
            <a:r>
              <a:rPr lang="pl-PL" sz="1400" b="1" kern="1200" dirty="0" smtClean="0">
                <a:solidFill>
                  <a:schemeClr val="tx1"/>
                </a:solidFill>
                <a:effectLst/>
                <a:latin typeface="+mn-lt"/>
                <a:ea typeface="+mn-ea"/>
                <a:cs typeface="+mn-cs"/>
              </a:rPr>
              <a:t>1 raz </a:t>
            </a:r>
            <a:r>
              <a:rPr lang="pl-PL" sz="1400" b="1" kern="1200" smtClean="0">
                <a:solidFill>
                  <a:schemeClr val="tx1"/>
                </a:solidFill>
                <a:effectLst/>
                <a:latin typeface="+mn-lt"/>
                <a:ea typeface="+mn-ea"/>
                <a:cs typeface="+mn-cs"/>
              </a:rPr>
              <a:t>w </a:t>
            </a:r>
            <a:r>
              <a:rPr lang="pl-PL" sz="1400" b="1" kern="1200" smtClean="0">
                <a:solidFill>
                  <a:schemeClr val="tx1"/>
                </a:solidFill>
                <a:effectLst/>
                <a:latin typeface="+mn-lt"/>
                <a:ea typeface="+mn-ea"/>
                <a:cs typeface="+mn-cs"/>
              </a:rPr>
              <a:t>roku</a:t>
            </a:r>
            <a:r>
              <a:rPr lang="pl-PL" sz="1400" b="0" kern="1200" dirty="0" smtClean="0">
                <a:solidFill>
                  <a:schemeClr val="tx1"/>
                </a:solidFill>
                <a:effectLst/>
                <a:latin typeface="+mn-lt"/>
                <a:ea typeface="+mn-ea"/>
                <a:cs typeface="+mn-cs"/>
              </a:rPr>
              <a:t>.</a:t>
            </a:r>
            <a:endParaRPr lang="pl-PL" sz="1400" kern="1200" dirty="0" smtClean="0">
              <a:solidFill>
                <a:schemeClr val="tx1"/>
              </a:solidFill>
              <a:effectLst/>
              <a:latin typeface="+mn-lt"/>
              <a:ea typeface="+mn-ea"/>
              <a:cs typeface="+mn-cs"/>
            </a:endParaRPr>
          </a:p>
          <a:p>
            <a:r>
              <a:rPr lang="pl-PL" sz="1400" kern="1200" dirty="0" smtClean="0">
                <a:solidFill>
                  <a:schemeClr val="tx1"/>
                </a:solidFill>
                <a:effectLst/>
                <a:latin typeface="+mn-lt"/>
                <a:ea typeface="+mn-ea"/>
                <a:cs typeface="+mn-cs"/>
              </a:rPr>
              <a:t> </a:t>
            </a:r>
            <a:endParaRPr lang="pl-PL" sz="14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Według statystyk PSP, każdego roku dochodzi do ponad 140 000 pożarów, co piąty z nich powstaje w naszych domach. Razem z pożarami upraw rolnych stanowią największe zagrożenie pożarowe w Polsce. Dzieje się tak, pomimo stosowania zabezpieczeń</a:t>
            </a:r>
            <a:r>
              <a:rPr lang="pl-PL" sz="1400" kern="1200" baseline="0" dirty="0" smtClean="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smtClean="0">
                <a:latin typeface="Cambria" pitchFamily="18" charset="0"/>
                <a:ea typeface="Droid Sans Fallback" charset="0"/>
                <a:cs typeface="Droid Sans Fallback" charset="0"/>
              </a:rPr>
            </a:br>
            <a:r>
              <a:rPr lang="pl-PL" sz="2000" i="1" dirty="0" smtClean="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Wysoki udział ofiar pożarów,</a:t>
            </a:r>
            <a:r>
              <a:rPr lang="pl-PL" baseline="0" dirty="0" smtClean="0"/>
              <a:t> które zginęły w domu w stosunku do całkowitej liczby ofiar śmiertelnych w pożarach świadczy o tym, że należy poświęcić baczną uwagę przeciwdziałaniu temu zjawisku.</a:t>
            </a:r>
            <a:endParaRPr lang="pl-PL" dirty="0" smtClean="0"/>
          </a:p>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Liczba</a:t>
            </a:r>
            <a:r>
              <a:rPr lang="pl-PL" baseline="0" dirty="0" smtClean="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Mówiąc, </a:t>
            </a:r>
            <a:r>
              <a:rPr lang="pl-PL" dirty="0" smtClean="0"/>
              <a:t>o pożarach nie można zapomnieć o osobach, które zginęły w jego wyniku (mówimy tu o pożarze, jako wysokiej temperaturze, ale również o dymie </a:t>
            </a:r>
            <a:r>
              <a:rPr lang="pl-PL" dirty="0" smtClean="0"/>
              <a:t>i </a:t>
            </a:r>
            <a:r>
              <a:rPr lang="pl-PL" dirty="0" smtClean="0"/>
              <a:t>toksycznych produktach spalania). Prawie 400 </a:t>
            </a:r>
            <a:r>
              <a:rPr lang="pl-PL" dirty="0" smtClean="0"/>
              <a:t>ze wszystkich </a:t>
            </a:r>
            <a:r>
              <a:rPr lang="pl-PL" dirty="0" smtClean="0"/>
              <a:t>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Są co najmniej </a:t>
            </a:r>
            <a:r>
              <a:rPr lang="pl-PL" baseline="0" dirty="0" smtClean="0"/>
              <a:t>dwa powody takiego stanu rzeczy. Po pierwsze, z</a:t>
            </a:r>
            <a:r>
              <a:rPr lang="pl-PL" dirty="0" smtClean="0"/>
              <a:t>wyczajnie tracimy czujność tam, gdzie czujemy się bezpieczni i bagatelizujemy zagrożenia.</a:t>
            </a:r>
            <a:r>
              <a:rPr lang="pl-PL" baseline="0" dirty="0" smtClean="0"/>
              <a:t> P</a:t>
            </a:r>
            <a:r>
              <a:rPr lang="pl-PL" dirty="0" smtClean="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Natomiast,</a:t>
            </a:r>
            <a:r>
              <a:rPr lang="pl-PL" baseline="0" dirty="0" smtClean="0"/>
              <a:t> p</a:t>
            </a:r>
            <a:r>
              <a:rPr lang="pl-PL" dirty="0" smtClean="0"/>
              <a:t>o wtóre,</a:t>
            </a:r>
            <a:r>
              <a:rPr lang="pl-PL" baseline="0" dirty="0" smtClean="0"/>
              <a:t> w innych obiektach stosuje się zgodnie z przepisami z zakresu ochrony przeciwpożarowej szereg rozwiązań z zakresu biernej i czynnej ochrony, które minimalizują ryzyko takich zdarzeń.</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smtClean="0">
                <a:solidFill>
                  <a:schemeClr val="dk2"/>
                </a:solidFill>
                <a:latin typeface="Cambria" pitchFamily="18" charset="0"/>
                <a:ea typeface="Arial"/>
                <a:cs typeface="Arial"/>
                <a:sym typeface="Arial"/>
              </a:rPr>
              <a:t>Najwięcej ofiar </a:t>
            </a:r>
            <a:r>
              <a:rPr lang="pl-PL" sz="1400" dirty="0" smtClean="0">
                <a:solidFill>
                  <a:schemeClr val="dk2"/>
                </a:solidFill>
                <a:latin typeface="Cambria" pitchFamily="18" charset="0"/>
                <a:ea typeface="Arial"/>
                <a:cs typeface="Arial"/>
                <a:sym typeface="Arial"/>
              </a:rPr>
              <a:t>pożarów ginie </a:t>
            </a:r>
            <a:r>
              <a:rPr lang="pl-PL" sz="1400" b="1" dirty="0" smtClean="0">
                <a:solidFill>
                  <a:schemeClr val="dk2"/>
                </a:solidFill>
                <a:latin typeface="Cambria" pitchFamily="18" charset="0"/>
                <a:ea typeface="Arial"/>
                <a:cs typeface="Arial"/>
                <a:sym typeface="Arial"/>
              </a:rPr>
              <a:t>przed przybyciem straży pożarnej jako wynik </a:t>
            </a:r>
            <a:r>
              <a:rPr lang="pl-PL" sz="1400" dirty="0" smtClean="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Największe zagrożenie </a:t>
            </a:r>
            <a:r>
              <a:rPr lang="pl-PL" sz="1400" dirty="0" smtClean="0">
                <a:solidFill>
                  <a:schemeClr val="dk2"/>
                </a:solidFill>
                <a:latin typeface="Cambria" pitchFamily="18" charset="0"/>
                <a:ea typeface="Arial"/>
                <a:cs typeface="Arial"/>
                <a:sym typeface="Arial"/>
              </a:rPr>
              <a:t>podczas pożaru stwarza</a:t>
            </a:r>
            <a:r>
              <a:rPr lang="pl-PL" sz="1400" b="1" dirty="0" smtClean="0">
                <a:solidFill>
                  <a:schemeClr val="dk2"/>
                </a:solidFill>
                <a:latin typeface="Cambria" pitchFamily="18" charset="0"/>
                <a:ea typeface="Arial"/>
                <a:cs typeface="Arial"/>
                <a:sym typeface="Arial"/>
              </a:rPr>
              <a:t> dym i </a:t>
            </a:r>
            <a:r>
              <a:rPr lang="pl-PL" sz="1400" dirty="0" smtClean="0">
                <a:solidFill>
                  <a:schemeClr val="dk2"/>
                </a:solidFill>
                <a:latin typeface="Cambria" pitchFamily="18" charset="0"/>
                <a:ea typeface="Arial"/>
                <a:cs typeface="Arial"/>
                <a:sym typeface="Arial"/>
              </a:rPr>
              <a:t>toksyczne </a:t>
            </a:r>
            <a:r>
              <a:rPr lang="pl-PL" sz="1400" b="1" dirty="0" smtClean="0">
                <a:solidFill>
                  <a:schemeClr val="dk2"/>
                </a:solidFill>
                <a:latin typeface="Cambria" pitchFamily="18" charset="0"/>
                <a:ea typeface="Arial"/>
                <a:cs typeface="Arial"/>
                <a:sym typeface="Arial"/>
              </a:rPr>
              <a:t>produkty spalania (np. tlenek węgla).</a:t>
            </a:r>
            <a:endParaRPr lang="pl-PL" sz="1400"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Najbardziej tragiczne </a:t>
            </a:r>
            <a:r>
              <a:rPr lang="pl-PL" sz="1400" dirty="0" smtClean="0">
                <a:solidFill>
                  <a:schemeClr val="dk2"/>
                </a:solidFill>
                <a:latin typeface="Cambria" pitchFamily="18" charset="0"/>
                <a:ea typeface="Arial"/>
                <a:cs typeface="Arial"/>
                <a:sym typeface="Arial"/>
              </a:rPr>
              <a:t>pożary występują </a:t>
            </a:r>
            <a:r>
              <a:rPr lang="pl-PL" sz="1400" b="1" dirty="0" smtClean="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smtClean="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Przechowywanie w pobliżu urządzeń grzewczych przedmiotów palnych oraz substancji </a:t>
            </a:r>
            <a:r>
              <a:rPr lang="pl-PL" sz="1400" dirty="0" err="1" smtClean="0">
                <a:latin typeface="Cambria" pitchFamily="18" charset="0"/>
                <a:ea typeface="Arial"/>
                <a:cs typeface="Arial"/>
                <a:sym typeface="Arial"/>
              </a:rPr>
              <a:t>łatwozapalnych</a:t>
            </a:r>
            <a:r>
              <a:rPr lang="pl-PL" sz="1400" dirty="0" smtClean="0">
                <a:latin typeface="Cambria" pitchFamily="18" charset="0"/>
                <a:ea typeface="Arial"/>
                <a:cs typeface="Arial"/>
                <a:sym typeface="Arial"/>
              </a:rPr>
              <a:t>.</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Brak zabezpieczeń obiektu przed skutkami wyładowań atmosferycznych.</a:t>
            </a:r>
            <a:endParaRPr lang="pl-PL" sz="1400" dirty="0" smtClean="0">
              <a:solidFill>
                <a:schemeClr val="dk2"/>
              </a:solidFill>
              <a:latin typeface="Cambria" pitchFamily="18" charset="0"/>
              <a:ea typeface="Arial"/>
              <a:cs typeface="Arial"/>
              <a:sym typeface="Arial"/>
            </a:endParaRP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2018-09-26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2018-09-26</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853029" y="333445"/>
            <a:ext cx="3303147" cy="3788255"/>
          </a:xfrm>
          <a:prstGeom prst="rect">
            <a:avLst/>
          </a:prstGeom>
          <a:noFill/>
        </p:spPr>
      </p:pic>
      <p:pic>
        <p:nvPicPr>
          <p:cNvPr id="3" name="Obraz 2" descr="l1.png"/>
          <p:cNvPicPr>
            <a:picLocks noChangeAspect="1"/>
          </p:cNvPicPr>
          <p:nvPr/>
        </p:nvPicPr>
        <p:blipFill>
          <a:blip r:embed="rId4" cstate="print"/>
          <a:stretch>
            <a:fillRect/>
          </a:stretch>
        </p:blipFill>
        <p:spPr>
          <a:xfrm>
            <a:off x="68386" y="3813231"/>
            <a:ext cx="1047230" cy="1278799"/>
          </a:xfrm>
          <a:prstGeom prst="rect">
            <a:avLst/>
          </a:prstGeom>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Państwowej Straży Pożarnej</a:t>
            </a:r>
            <a:endParaRPr lang="pl-PL" sz="1400" b="1" dirty="0">
              <a:solidFill>
                <a:schemeClr val="bg1">
                  <a:lumMod val="50000"/>
                </a:schemeClr>
              </a:solidFill>
              <a:latin typeface="Arial" pitchFamily="34" charset="0"/>
              <a:ea typeface="Arial"/>
              <a:cs typeface="Arial" pitchFamily="34" charset="0"/>
              <a:sym typeface="Arial"/>
            </a:endParaRPr>
          </a:p>
        </p:txBody>
      </p:sp>
      <p:cxnSp>
        <p:nvCxnSpPr>
          <p:cNvPr id="6" name="Łącznik prosty 5"/>
          <p:cNvCxnSpPr/>
          <p:nvPr/>
        </p:nvCxnSpPr>
        <p:spPr>
          <a:xfrm>
            <a:off x="1043608" y="4227934"/>
            <a:ext cx="6120000"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636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5"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a16="http://schemas.microsoft.com/office/drawing/2014/main" xmlns=""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a16="http://schemas.microsoft.com/office/drawing/2014/main" xmlns=""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a16="http://schemas.microsoft.com/office/drawing/2014/main" xmlns=""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a16="http://schemas.microsoft.com/office/drawing/2014/main" xmlns=""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smtClean="0">
                <a:solidFill>
                  <a:srgbClr val="C00000"/>
                </a:solidFill>
                <a:latin typeface="Cambria" pitchFamily="18" charset="0"/>
                <a:ea typeface="Arial"/>
                <a:cs typeface="Arial"/>
                <a:sym typeface="Arial"/>
              </a:rPr>
              <a:t>1. Co </a:t>
            </a:r>
            <a:r>
              <a:rPr lang="pl-PL" sz="1800" b="1" dirty="0">
                <a:solidFill>
                  <a:srgbClr val="C00000"/>
                </a:solidFill>
                <a:latin typeface="Cambria" pitchFamily="18" charset="0"/>
                <a:ea typeface="Arial"/>
                <a:cs typeface="Arial"/>
                <a:sym typeface="Arial"/>
              </a:rPr>
              <a:t>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r>
              <a:rPr lang="pl-PL" sz="1800" i="1" dirty="0" smtClean="0">
                <a:latin typeface="Cambria" pitchFamily="18" charset="0"/>
                <a:ea typeface="Arial"/>
                <a:cs typeface="Arial"/>
                <a:sym typeface="Arial"/>
              </a:rPr>
              <a:t>…)</a:t>
            </a:r>
            <a:endParaRPr lang="pl-PL" sz="1800" i="1" dirty="0">
              <a:latin typeface="Cambria" pitchFamily="18" charset="0"/>
              <a:ea typeface="Arial"/>
              <a:cs typeface="Arial"/>
              <a:sym typeface="Arial"/>
            </a:endParaRPr>
          </a:p>
          <a:p>
            <a:pPr>
              <a:buClr>
                <a:srgbClr val="C00000"/>
              </a:buClr>
              <a:buSzPct val="100000"/>
            </a:pPr>
            <a:endParaRPr lang="pl-PL" sz="800" b="1" dirty="0" smtClean="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smtClean="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a:t>
            </a:r>
            <a:r>
              <a:rPr lang="pl-PL" sz="1800" b="1" dirty="0" smtClean="0">
                <a:solidFill>
                  <a:srgbClr val="C00000"/>
                </a:solidFill>
                <a:latin typeface="Cambria" pitchFamily="18" charset="0"/>
                <a:ea typeface="Arial"/>
                <a:cs typeface="Arial"/>
                <a:sym typeface="Arial"/>
              </a:rPr>
              <a:t>zgłasza?</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a:t>
            </a:r>
            <a:r>
              <a:rPr lang="pl-PL" sz="1800" i="1" dirty="0" smtClean="0">
                <a:latin typeface="Cambria" pitchFamily="18" charset="0"/>
                <a:ea typeface="Arial"/>
                <a:cs typeface="Arial"/>
                <a:sym typeface="Arial"/>
              </a:rPr>
              <a:t>pożar</a:t>
            </a:r>
            <a:endParaRPr lang="pl-PL" sz="1800" i="1" dirty="0">
              <a:latin typeface="Cambria" pitchFamily="18" charset="0"/>
              <a:ea typeface="Arial"/>
              <a:cs typeface="Arial"/>
              <a:sym typeface="Arial"/>
            </a:endParaRPr>
          </a:p>
        </p:txBody>
      </p:sp>
      <p:sp>
        <p:nvSpPr>
          <p:cNvPr id="20" name="Text Box 8">
            <a:extLst>
              <a:ext uri="{FF2B5EF4-FFF2-40B4-BE49-F238E27FC236}">
                <a16:creationId xmlns:a16="http://schemas.microsoft.com/office/drawing/2014/main" xmlns=""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a:t>
            </a:r>
            <a:r>
              <a:rPr lang="pl-PL" sz="1800" b="1" spc="-90" dirty="0" smtClean="0">
                <a:solidFill>
                  <a:srgbClr val="C00000"/>
                </a:solidFill>
                <a:latin typeface="Cambria" pitchFamily="18" charset="0"/>
              </a:rPr>
              <a:t>zgłoszenia </a:t>
            </a:r>
            <a:r>
              <a:rPr lang="pl-PL" sz="1800" b="1" spc="-90" dirty="0">
                <a:solidFill>
                  <a:srgbClr val="C00000"/>
                </a:solidFill>
                <a:latin typeface="Cambria" pitchFamily="18" charset="0"/>
              </a:rPr>
              <a:t>nie rozłączaj się.</a:t>
            </a:r>
          </a:p>
        </p:txBody>
      </p:sp>
      <p:sp>
        <p:nvSpPr>
          <p:cNvPr id="25" name="Strzałka: w prawo 24">
            <a:extLst>
              <a:ext uri="{FF2B5EF4-FFF2-40B4-BE49-F238E27FC236}">
                <a16:creationId xmlns:a16="http://schemas.microsoft.com/office/drawing/2014/main" xmlns=""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4" cstate="print"/>
          <a:stretch>
            <a:fillRect/>
          </a:stretch>
        </p:blipFill>
        <p:spPr>
          <a:xfrm>
            <a:off x="5580112" y="987574"/>
            <a:ext cx="3528392" cy="3977885"/>
          </a:xfrm>
          <a:prstGeom prst="rect">
            <a:avLst/>
          </a:prstGeom>
        </p:spPr>
      </p:pic>
    </p:spTree>
    <p:extLst>
      <p:ext uri="{BB962C8B-B14F-4D97-AF65-F5344CB8AC3E}">
        <p14:creationId xmlns:p14="http://schemas.microsoft.com/office/powerpoint/2010/main"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a16="http://schemas.microsoft.com/office/drawing/2014/main" xmlns=""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a16="http://schemas.microsoft.com/office/drawing/2014/main" xmlns=""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a16="http://schemas.microsoft.com/office/drawing/2014/main" xmlns=""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4" cstate="print"/>
          <a:stretch>
            <a:fillRect/>
          </a:stretch>
        </p:blipFill>
        <p:spPr>
          <a:xfrm>
            <a:off x="3203848" y="1804613"/>
            <a:ext cx="2592288" cy="2922527"/>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a16="http://schemas.microsoft.com/office/drawing/2014/main" xmlns=""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smtClean="0">
                <a:latin typeface="Cambria" panose="02040503050406030204" pitchFamily="18" charset="0"/>
              </a:rPr>
              <a:t>Co czwarty Polak uważa, że czad</a:t>
            </a:r>
            <a:br>
              <a:rPr lang="pl-PL" sz="2800" b="1" dirty="0" smtClean="0">
                <a:latin typeface="Cambria" panose="02040503050406030204" pitchFamily="18" charset="0"/>
              </a:rPr>
            </a:br>
            <a:r>
              <a:rPr lang="pl-PL" sz="2800" b="1" dirty="0" smtClean="0">
                <a:latin typeface="Cambria" panose="02040503050406030204" pitchFamily="18" charset="0"/>
              </a:rPr>
              <a:t>można rozpoznać po zapachu lub dymie</a:t>
            </a:r>
            <a:endParaRPr lang="pl-PL" sz="2800" b="1" dirty="0">
              <a:latin typeface="Cambria" panose="02040503050406030204" pitchFamily="18" charset="0"/>
            </a:endParaRPr>
          </a:p>
        </p:txBody>
      </p:sp>
      <p:pic>
        <p:nvPicPr>
          <p:cNvPr id="50" name="Picture 17" descr="C:\Users\PM\Desktop\PNG\l8.png"/>
          <p:cNvPicPr>
            <a:picLocks noChangeAspect="1" noChangeArrowheads="1"/>
          </p:cNvPicPr>
          <p:nvPr/>
        </p:nvPicPr>
        <p:blipFill>
          <a:blip r:embed="rId4"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5"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6"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5"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4"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5"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6"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5"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a16="http://schemas.microsoft.com/office/drawing/2014/main" xmlns=""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a16="http://schemas.microsoft.com/office/drawing/2014/main" xmlns=""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a16="http://schemas.microsoft.com/office/drawing/2014/main" xmlns=""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smtClean="0">
                <a:solidFill>
                  <a:srgbClr val="C00000"/>
                </a:solidFill>
                <a:latin typeface="Cambria" pitchFamily="18" charset="0"/>
                <a:cs typeface="Arial"/>
                <a:sym typeface="Arial"/>
              </a:rPr>
              <a:t>CZAD </a:t>
            </a:r>
            <a:r>
              <a:rPr lang="pl-PL" sz="3200" b="1" spc="-30" dirty="0">
                <a:solidFill>
                  <a:srgbClr val="C00000"/>
                </a:solidFill>
                <a:latin typeface="Cambria" pitchFamily="18" charset="0"/>
                <a:cs typeface="Arial"/>
                <a:sym typeface="Arial"/>
              </a:rPr>
              <a:t>OSZUKUJE ZMYSŁY!</a:t>
            </a:r>
          </a:p>
        </p:txBody>
      </p:sp>
      <p:sp>
        <p:nvSpPr>
          <p:cNvPr id="15" name="pole tekstowe 14">
            <a:extLst>
              <a:ext uri="{FF2B5EF4-FFF2-40B4-BE49-F238E27FC236}">
                <a16:creationId xmlns:a16="http://schemas.microsoft.com/office/drawing/2014/main" xmlns=""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smtClean="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a16="http://schemas.microsoft.com/office/drawing/2014/main" xmlns=""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SŁYCHAĆ!</a:t>
            </a:r>
            <a:endParaRPr lang="pl-PL" sz="3200" b="1" dirty="0">
              <a:latin typeface="Cambria" panose="02040503050406030204" pitchFamily="18" charset="0"/>
            </a:endParaRPr>
          </a:p>
        </p:txBody>
      </p:sp>
      <p:sp>
        <p:nvSpPr>
          <p:cNvPr id="17" name="pole tekstowe 16">
            <a:extLst>
              <a:ext uri="{FF2B5EF4-FFF2-40B4-BE49-F238E27FC236}">
                <a16:creationId xmlns:a16="http://schemas.microsoft.com/office/drawing/2014/main" xmlns=""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CZUĆ!</a:t>
            </a:r>
            <a:endParaRPr lang="pl-PL" sz="3200" b="1" dirty="0">
              <a:latin typeface="Cambria" panose="02040503050406030204" pitchFamily="18" charset="0"/>
            </a:endParaRPr>
          </a:p>
        </p:txBody>
      </p:sp>
      <p:pic>
        <p:nvPicPr>
          <p:cNvPr id="9225" name="Picture 9" descr="C:\Users\PM\Desktop\PNG\2222222222222.png"/>
          <p:cNvPicPr>
            <a:picLocks noChangeAspect="1" noChangeArrowheads="1"/>
          </p:cNvPicPr>
          <p:nvPr/>
        </p:nvPicPr>
        <p:blipFill>
          <a:blip r:embed="rId4"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5"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a16="http://schemas.microsoft.com/office/drawing/2014/main" xmlns="" id="{079C6BE9-6D3E-4221-B96D-4D35E1998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a16="http://schemas.microsoft.com/office/drawing/2014/main" xmlns=""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E893B65E-A0CA-4B93-B0C1-99D20A162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pic>
        <p:nvPicPr>
          <p:cNvPr id="60" name="Obraz 59" descr="l1.png"/>
          <p:cNvPicPr>
            <a:picLocks noChangeAspect="1"/>
          </p:cNvPicPr>
          <p:nvPr/>
        </p:nvPicPr>
        <p:blipFill>
          <a:blip r:embed="rId8"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a16="http://schemas.microsoft.com/office/drawing/2014/main" xmlns=""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a:t>
            </a:r>
            <a:r>
              <a:rPr lang="pl-PL" sz="1600" b="1" dirty="0" smtClean="0">
                <a:solidFill>
                  <a:srgbClr val="C00000"/>
                </a:solidFill>
                <a:latin typeface="Cambria" panose="02040503050406030204" pitchFamily="18" charset="0"/>
                <a:cs typeface="Arial"/>
              </a:rPr>
              <a:t>pomieszczenie</a:t>
            </a:r>
            <a:r>
              <a:rPr lang="pl-PL" sz="1600" dirty="0" smtClean="0">
                <a:latin typeface="Cambria" panose="02040503050406030204" pitchFamily="18" charset="0"/>
                <a:cs typeface="Arial"/>
              </a:rPr>
              <a:t>, </a:t>
            </a:r>
            <a:r>
              <a:rPr lang="pl-PL" sz="1600" dirty="0">
                <a:latin typeface="Cambria" panose="02040503050406030204" pitchFamily="18" charset="0"/>
                <a:cs typeface="Arial"/>
              </a:rPr>
              <a:t>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a16="http://schemas.microsoft.com/office/drawing/2014/main" xmlns=""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a16="http://schemas.microsoft.com/office/drawing/2014/main" xmlns=""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a16="http://schemas.microsoft.com/office/drawing/2014/main" xmlns=""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a16="http://schemas.microsoft.com/office/drawing/2014/main" xmlns=""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a16="http://schemas.microsoft.com/office/drawing/2014/main" xmlns=""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a16="http://schemas.microsoft.com/office/drawing/2014/main" xmlns=""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a:t>
            </a:r>
            <a:r>
              <a:rPr lang="pl-PL" sz="2000" b="1" dirty="0" smtClean="0">
                <a:solidFill>
                  <a:srgbClr val="C00000"/>
                </a:solidFill>
                <a:effectLst>
                  <a:outerShdw blurRad="38100" dist="38100" dir="2700000" algn="tl">
                    <a:srgbClr val="000000">
                      <a:alpha val="43137"/>
                    </a:srgbClr>
                  </a:outerShdw>
                </a:effectLst>
                <a:latin typeface="Cambria" panose="02040503050406030204" pitchFamily="18" charset="0"/>
                <a:cs typeface="Arial"/>
              </a:rPr>
              <a:t>pomieszczeniu! </a:t>
            </a:r>
            <a:endPar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endParaRPr>
          </a:p>
        </p:txBody>
      </p:sp>
      <p:sp>
        <p:nvSpPr>
          <p:cNvPr id="34" name="Strzałka: w prawo 33">
            <a:extLst>
              <a:ext uri="{FF2B5EF4-FFF2-40B4-BE49-F238E27FC236}">
                <a16:creationId xmlns:a16="http://schemas.microsoft.com/office/drawing/2014/main" xmlns=""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xmlns=""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a16="http://schemas.microsoft.com/office/drawing/2014/main" xmlns=""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a16="http://schemas.microsoft.com/office/drawing/2014/main" xmlns="" id="{77B1C4A7-6929-411E-9633-619CC6EA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a16="http://schemas.microsoft.com/office/drawing/2014/main" xmlns="" id="{E30A46C1-4580-44A0-91DC-F06D469E7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a16="http://schemas.microsoft.com/office/drawing/2014/main" xmlns=""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a16="http://schemas.microsoft.com/office/drawing/2014/main" xmlns=""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a16="http://schemas.microsoft.com/office/drawing/2014/main" xmlns="" id="{98811C82-1104-45D3-87FA-9F14727C8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a16="http://schemas.microsoft.com/office/drawing/2014/main" xmlns=""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a16="http://schemas.microsoft.com/office/drawing/2014/main" xmlns=""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1C2B6AE6-4671-4687-96C1-3FB3C01F0F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142" y="1132910"/>
            <a:ext cx="3736858" cy="4103136"/>
          </a:xfrm>
          <a:prstGeom prst="rect">
            <a:avLst/>
          </a:prstGeom>
        </p:spPr>
      </p:pic>
    </p:spTree>
    <p:extLst>
      <p:ext uri="{BB962C8B-B14F-4D97-AF65-F5344CB8AC3E}">
        <p14:creationId xmlns:p14="http://schemas.microsoft.com/office/powerpoint/2010/main" val="2057829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a16="http://schemas.microsoft.com/office/drawing/2014/main" xmlns=""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a16="http://schemas.microsoft.com/office/drawing/2014/main" xmlns=""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a:t>
            </a:r>
            <a:r>
              <a:rPr lang="pl-PL" sz="1600" dirty="0" smtClean="0">
                <a:latin typeface="Cambria" pitchFamily="18" charset="0"/>
                <a:cs typeface="Arial"/>
                <a:sym typeface="Arial"/>
              </a:rPr>
              <a:t>drożność.</a:t>
            </a:r>
            <a:endParaRPr lang="pl-PL" sz="1600" dirty="0">
              <a:latin typeface="Cambria" pitchFamily="18" charset="0"/>
              <a:cs typeface="Arial"/>
              <a:sym typeface="Arial"/>
            </a:endParaRPr>
          </a:p>
        </p:txBody>
      </p:sp>
      <p:sp>
        <p:nvSpPr>
          <p:cNvPr id="20" name="Prostokąt 19">
            <a:extLst>
              <a:ext uri="{FF2B5EF4-FFF2-40B4-BE49-F238E27FC236}">
                <a16:creationId xmlns:a16="http://schemas.microsoft.com/office/drawing/2014/main" xmlns=""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a16="http://schemas.microsoft.com/office/drawing/2014/main" xmlns="" id="{6B43B3FF-6C84-4D97-B9E9-B5D55A669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a16="http://schemas.microsoft.com/office/drawing/2014/main" xmlns="" id="{A63C3753-9700-41CA-B188-1827E30CE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a16="http://schemas.microsoft.com/office/drawing/2014/main" xmlns=""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1859436"/>
            <a:ext cx="2036502" cy="2080466"/>
          </a:xfrm>
          <a:prstGeom prst="rect">
            <a:avLst/>
          </a:prstGeom>
        </p:spPr>
      </p:pic>
    </p:spTree>
    <p:extLst>
      <p:ext uri="{BB962C8B-B14F-4D97-AF65-F5344CB8AC3E}">
        <p14:creationId xmlns:p14="http://schemas.microsoft.com/office/powerpoint/2010/main" val="330347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a16="http://schemas.microsoft.com/office/drawing/2014/main" xmlns=""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a16="http://schemas.microsoft.com/office/drawing/2014/main" xmlns=""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a16="http://schemas.microsoft.com/office/drawing/2014/main" xmlns=""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a16="http://schemas.microsoft.com/office/drawing/2014/main" xmlns=""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spTree>
    <p:extLst>
      <p:ext uri="{BB962C8B-B14F-4D97-AF65-F5344CB8AC3E}">
        <p14:creationId xmlns:p14="http://schemas.microsoft.com/office/powerpoint/2010/main" val="26780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a16="http://schemas.microsoft.com/office/drawing/2014/main" xmlns="" id="{57AD28DC-3356-4953-B1ED-853327407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pic>
        <p:nvPicPr>
          <p:cNvPr id="4" name="Obraz 3"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5" name="Prostokąt 14">
            <a:extLst>
              <a:ext uri="{FF2B5EF4-FFF2-40B4-BE49-F238E27FC236}">
                <a16:creationId xmlns:a16="http://schemas.microsoft.com/office/drawing/2014/main" xmlns=""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smtClean="0">
                <a:latin typeface="Cambria" pitchFamily="18" charset="0"/>
                <a:cs typeface="Arial"/>
                <a:sym typeface="Arial"/>
              </a:rPr>
              <a:t>DOMACH</a:t>
            </a:r>
            <a:r>
              <a:rPr lang="pl-PL" sz="2400" dirty="0" smtClean="0">
                <a:latin typeface="Cambria" pitchFamily="18" charset="0"/>
                <a:cs typeface="Arial"/>
                <a:sym typeface="Arial"/>
              </a:rPr>
              <a:t>,</a:t>
            </a:r>
            <a:endParaRPr lang="pl-PL" sz="2400" dirty="0">
              <a:latin typeface="Cambria" pitchFamily="18" charset="0"/>
              <a:cs typeface="Arial"/>
              <a:sym typeface="Arial"/>
            </a:endParaRPr>
          </a:p>
        </p:txBody>
      </p:sp>
      <p:sp>
        <p:nvSpPr>
          <p:cNvPr id="17" name="Prostokąt 16">
            <a:extLst>
              <a:ext uri="{FF2B5EF4-FFF2-40B4-BE49-F238E27FC236}">
                <a16:creationId xmlns:a16="http://schemas.microsoft.com/office/drawing/2014/main" xmlns="" id="{5CCA6366-3D6D-4C3C-8E6E-DC94E6FF29B4}"/>
              </a:ext>
            </a:extLst>
          </p:cNvPr>
          <p:cNvSpPr/>
          <p:nvPr/>
        </p:nvSpPr>
        <p:spPr>
          <a:xfrm>
            <a:off x="395536" y="2283718"/>
            <a:ext cx="2315994"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a16="http://schemas.microsoft.com/office/drawing/2014/main" xmlns=""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6" name="Strzałka: w prawo 15">
            <a:extLst>
              <a:ext uri="{FF2B5EF4-FFF2-40B4-BE49-F238E27FC236}">
                <a16:creationId xmlns:a16="http://schemas.microsoft.com/office/drawing/2014/main" xmlns="" id="{5BB5AE4C-276D-4149-8C8A-9D4996E892B9}"/>
              </a:ext>
            </a:extLst>
          </p:cNvPr>
          <p:cNvSpPr/>
          <p:nvPr/>
        </p:nvSpPr>
        <p:spPr>
          <a:xfrm>
            <a:off x="385145" y="2763849"/>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Prostokąt 33">
            <a:extLst>
              <a:ext uri="{FF2B5EF4-FFF2-40B4-BE49-F238E27FC236}">
                <a16:creationId xmlns:a16="http://schemas.microsoft.com/office/drawing/2014/main" xmlns=""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6"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7" cstate="print"/>
          <a:stretch>
            <a:fillRect/>
          </a:stretch>
        </p:blipFill>
        <p:spPr>
          <a:xfrm>
            <a:off x="3043959" y="3410392"/>
            <a:ext cx="1240009" cy="1393606"/>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6"/>
                                        </p:tgtEl>
                                        <p:attrNameLst>
                                          <p:attrName>style.color</p:attrName>
                                        </p:attrNameLst>
                                      </p:cBhvr>
                                      <p:to>
                                        <a:schemeClr val="bg1"/>
                                      </p:to>
                                    </p:animClr>
                                    <p:animClr clrSpc="rgb" dir="cw">
                                      <p:cBhvr>
                                        <p:cTn id="7" dur="1000" autoRev="1" fill="remove"/>
                                        <p:tgtEl>
                                          <p:spTgt spid="16"/>
                                        </p:tgtEl>
                                        <p:attrNameLst>
                                          <p:attrName>fillcolor</p:attrName>
                                        </p:attrNameLst>
                                      </p:cBhvr>
                                      <p:to>
                                        <a:schemeClr val="bg1"/>
                                      </p:to>
                                    </p:animClr>
                                    <p:set>
                                      <p:cBhvr>
                                        <p:cTn id="8" dur="1000" autoRev="1" fill="remove"/>
                                        <p:tgtEl>
                                          <p:spTgt spid="16"/>
                                        </p:tgtEl>
                                        <p:attrNameLst>
                                          <p:attrName>fill.type</p:attrName>
                                        </p:attrNameLst>
                                      </p:cBhvr>
                                      <p:to>
                                        <p:strVal val="solid"/>
                                      </p:to>
                                    </p:set>
                                    <p:set>
                                      <p:cBhvr>
                                        <p:cTn id="9" dur="10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a16="http://schemas.microsoft.com/office/drawing/2014/main" xmlns=""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a16="http://schemas.microsoft.com/office/drawing/2014/main" xmlns=""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a:t>
            </a:r>
            <a:r>
              <a:rPr lang="pl-PL" sz="1800" dirty="0" smtClean="0">
                <a:latin typeface="Cambria" pitchFamily="18" charset="0"/>
                <a:cs typeface="Arial"/>
              </a:rPr>
              <a:t>dualną)</a:t>
            </a:r>
            <a:endParaRPr lang="pl-PL" sz="1800" dirty="0">
              <a:latin typeface="Cambria" pitchFamily="18" charset="0"/>
              <a:cs typeface="Arial"/>
            </a:endParaRPr>
          </a:p>
        </p:txBody>
      </p:sp>
      <p:sp>
        <p:nvSpPr>
          <p:cNvPr id="11" name="Prostokąt 10">
            <a:extLst>
              <a:ext uri="{FF2B5EF4-FFF2-40B4-BE49-F238E27FC236}">
                <a16:creationId xmlns:a16="http://schemas.microsoft.com/office/drawing/2014/main" xmlns=""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a16="http://schemas.microsoft.com/office/drawing/2014/main" xmlns=""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4"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5"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6"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a16="http://schemas.microsoft.com/office/drawing/2014/main" xmlns="" id="{2DC80386-5AAB-4E4D-A230-03FD0A9532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0059" y="1088415"/>
            <a:ext cx="2059385" cy="1601744"/>
          </a:xfrm>
          <a:prstGeom prst="rect">
            <a:avLst/>
          </a:prstGeom>
        </p:spPr>
      </p:pic>
    </p:spTree>
    <p:extLst>
      <p:ext uri="{BB962C8B-B14F-4D97-AF65-F5344CB8AC3E}">
        <p14:creationId xmlns:p14="http://schemas.microsoft.com/office/powerpoint/2010/main" val="47746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a16="http://schemas.microsoft.com/office/drawing/2014/main" xmlns=""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pic>
        <p:nvPicPr>
          <p:cNvPr id="15" name="Obraz 14"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6"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a16="http://schemas.microsoft.com/office/drawing/2014/main" xmlns=""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xmlns=""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a16="http://schemas.microsoft.com/office/drawing/2014/main" xmlns=""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val="317636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Obraz 66">
            <a:extLst>
              <a:ext uri="{FF2B5EF4-FFF2-40B4-BE49-F238E27FC236}">
                <a16:creationId xmlns:a16="http://schemas.microsoft.com/office/drawing/2014/main" xmlns="" id="{57AD28DC-3356-4953-B1ED-853327407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a16="http://schemas.microsoft.com/office/drawing/2014/main" xmlns=""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a:t>
            </a:r>
            <a:r>
              <a:rPr lang="pl-PL" sz="2400" dirty="0" smtClean="0">
                <a:latin typeface="Cambria" pitchFamily="18" charset="0"/>
                <a:cs typeface="Arial"/>
                <a:sym typeface="Arial"/>
              </a:rPr>
              <a:t>pożarów ginie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sp>
        <p:nvSpPr>
          <p:cNvPr id="17" name="Prostokąt 16">
            <a:extLst>
              <a:ext uri="{FF2B5EF4-FFF2-40B4-BE49-F238E27FC236}">
                <a16:creationId xmlns:a16="http://schemas.microsoft.com/office/drawing/2014/main" xmlns="" id="{5CCA6366-3D6D-4C3C-8E6E-DC94E6FF29B4}"/>
              </a:ext>
            </a:extLst>
          </p:cNvPr>
          <p:cNvSpPr/>
          <p:nvPr/>
        </p:nvSpPr>
        <p:spPr>
          <a:xfrm>
            <a:off x="446751"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8" name="Prostokąt 17">
            <a:extLst>
              <a:ext uri="{FF2B5EF4-FFF2-40B4-BE49-F238E27FC236}">
                <a16:creationId xmlns:a16="http://schemas.microsoft.com/office/drawing/2014/main" xmlns="" id="{5CCA6366-3D6D-4C3C-8E6E-DC94E6FF29B4}"/>
              </a:ext>
            </a:extLst>
          </p:cNvPr>
          <p:cNvSpPr/>
          <p:nvPr/>
        </p:nvSpPr>
        <p:spPr>
          <a:xfrm>
            <a:off x="446607" y="2931615"/>
            <a:ext cx="2592288"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b="1" dirty="0">
                <a:solidFill>
                  <a:srgbClr val="000000"/>
                </a:solidFill>
                <a:latin typeface="Cambria" pitchFamily="18" charset="0"/>
                <a:ea typeface="Arial"/>
                <a:cs typeface="Arial"/>
                <a:sym typeface="Arial"/>
              </a:rPr>
              <a:t>p</a:t>
            </a:r>
            <a:r>
              <a:rPr lang="pl-PL" sz="1400" b="1" dirty="0" smtClean="0">
                <a:solidFill>
                  <a:srgbClr val="000000"/>
                </a:solidFill>
                <a:latin typeface="Cambria" pitchFamily="18" charset="0"/>
                <a:ea typeface="Arial"/>
                <a:cs typeface="Arial"/>
                <a:sym typeface="Arial"/>
              </a:rPr>
              <a:t>rawie 500 </a:t>
            </a:r>
            <a:r>
              <a:rPr lang="pl-PL" sz="1400" b="1" dirty="0">
                <a:solidFill>
                  <a:srgbClr val="000000"/>
                </a:solidFill>
                <a:latin typeface="Cambria" pitchFamily="18" charset="0"/>
                <a:ea typeface="Arial"/>
                <a:cs typeface="Arial"/>
                <a:sym typeface="Arial"/>
              </a:rPr>
              <a:t>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2058" name="Picture 10" descr="C:\Users\PM\Desktop\PNG\l2.png"/>
          <p:cNvPicPr>
            <a:picLocks noChangeAspect="1" noChangeArrowheads="1"/>
          </p:cNvPicPr>
          <p:nvPr/>
        </p:nvPicPr>
        <p:blipFill>
          <a:blip r:embed="rId4"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5"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6"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7"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5"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5"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5"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4"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8"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9"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8"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8"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8"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8"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9"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5"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8"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8"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8" cstate="print"/>
          <a:srcRect/>
          <a:stretch>
            <a:fillRect/>
          </a:stretch>
        </p:blipFill>
        <p:spPr bwMode="auto">
          <a:xfrm>
            <a:off x="6804248" y="1923679"/>
            <a:ext cx="313623" cy="576064"/>
          </a:xfrm>
          <a:prstGeom prst="rect">
            <a:avLst/>
          </a:prstGeom>
          <a:noFill/>
        </p:spPr>
      </p:pic>
      <p:pic>
        <p:nvPicPr>
          <p:cNvPr id="64" name="Obraz 63" descr="l1.png"/>
          <p:cNvPicPr>
            <a:picLocks noChangeAspect="1"/>
          </p:cNvPicPr>
          <p:nvPr/>
        </p:nvPicPr>
        <p:blipFill>
          <a:blip r:embed="rId10" cstate="print"/>
          <a:stretch>
            <a:fillRect/>
          </a:stretch>
        </p:blipFill>
        <p:spPr>
          <a:xfrm>
            <a:off x="41552" y="45414"/>
            <a:ext cx="936104" cy="1143100"/>
          </a:xfrm>
          <a:prstGeom prst="rect">
            <a:avLst/>
          </a:prstGeom>
        </p:spPr>
      </p:pic>
      <p:sp>
        <p:nvSpPr>
          <p:cNvPr id="6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a16="http://schemas.microsoft.com/office/drawing/2014/main" xmlns=""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2" name="Strzałka: w prawo 31">
            <a:extLst>
              <a:ext uri="{FF2B5EF4-FFF2-40B4-BE49-F238E27FC236}">
                <a16:creationId xmlns:a16="http://schemas.microsoft.com/office/drawing/2014/main" xmlns="" id="{8313501B-DE66-47BE-B190-E353AB8569D4}"/>
              </a:ext>
            </a:extLst>
          </p:cNvPr>
          <p:cNvSpPr/>
          <p:nvPr/>
        </p:nvSpPr>
        <p:spPr>
          <a:xfrm>
            <a:off x="333576" y="274591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a16="http://schemas.microsoft.com/office/drawing/2014/main" xmlns="" id="{C438955C-1BA0-4410-8341-C79E5957B579}"/>
              </a:ext>
            </a:extLst>
          </p:cNvPr>
          <p:cNvSpPr/>
          <p:nvPr/>
        </p:nvSpPr>
        <p:spPr>
          <a:xfrm>
            <a:off x="323528" y="3003798"/>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xmlns=""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2"/>
                                        </p:tgtEl>
                                        <p:attrNameLst>
                                          <p:attrName>style.color</p:attrName>
                                        </p:attrNameLst>
                                      </p:cBhvr>
                                      <p:to>
                                        <a:schemeClr val="bg1"/>
                                      </p:to>
                                    </p:animClr>
                                    <p:animClr clrSpc="rgb" dir="cw">
                                      <p:cBhvr>
                                        <p:cTn id="7" dur="1000" autoRev="1" fill="remove"/>
                                        <p:tgtEl>
                                          <p:spTgt spid="32"/>
                                        </p:tgtEl>
                                        <p:attrNameLst>
                                          <p:attrName>fillcolor</p:attrName>
                                        </p:attrNameLst>
                                      </p:cBhvr>
                                      <p:to>
                                        <a:schemeClr val="bg1"/>
                                      </p:to>
                                    </p:animClr>
                                    <p:set>
                                      <p:cBhvr>
                                        <p:cTn id="8" dur="1000" autoRev="1" fill="remove"/>
                                        <p:tgtEl>
                                          <p:spTgt spid="32"/>
                                        </p:tgtEl>
                                        <p:attrNameLst>
                                          <p:attrName>fill.type</p:attrName>
                                        </p:attrNameLst>
                                      </p:cBhvr>
                                      <p:to>
                                        <p:strVal val="solid"/>
                                      </p:to>
                                    </p:set>
                                    <p:set>
                                      <p:cBhvr>
                                        <p:cTn id="9" dur="1000" autoRev="1" fill="remove"/>
                                        <p:tgtEl>
                                          <p:spTgt spid="32"/>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smtClean="0">
                <a:latin typeface="Cambria" pitchFamily="18" charset="0"/>
                <a:cs typeface="Arial"/>
                <a:sym typeface="Arial"/>
              </a:rPr>
              <a:t>pożarów </a:t>
            </a:r>
            <a:r>
              <a:rPr lang="pl-PL" sz="2800" dirty="0">
                <a:latin typeface="Cambria" pitchFamily="18" charset="0"/>
                <a:cs typeface="Arial"/>
                <a:sym typeface="Arial"/>
              </a:rPr>
              <a:t>ginie </a:t>
            </a:r>
            <a:r>
              <a:rPr lang="pl-PL" sz="2800" dirty="0" smtClean="0">
                <a:latin typeface="Cambria" pitchFamily="18" charset="0"/>
                <a:cs typeface="Arial"/>
                <a:sym typeface="Arial"/>
              </a:rPr>
              <a:t>w domach.</a:t>
            </a:r>
            <a:endParaRPr lang="pl-PL" sz="28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a16="http://schemas.microsoft.com/office/drawing/2014/main" xmlns=""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8" cstate="print"/>
          <a:srcRect/>
          <a:stretch>
            <a:fillRect/>
          </a:stretch>
        </p:blipFill>
        <p:spPr bwMode="auto">
          <a:xfrm>
            <a:off x="7775750" y="2652284"/>
            <a:ext cx="972714" cy="1830259"/>
          </a:xfrm>
          <a:prstGeom prst="rect">
            <a:avLst/>
          </a:prstGeom>
          <a:noFill/>
        </p:spPr>
      </p:pic>
      <p:pic>
        <p:nvPicPr>
          <p:cNvPr id="21" name="Obraz 20">
            <a:extLst>
              <a:ext uri="{FF2B5EF4-FFF2-40B4-BE49-F238E27FC236}">
                <a16:creationId xmlns:a16="http://schemas.microsoft.com/office/drawing/2014/main" xmlns="" id="{E411AD85-C6DA-48CE-8F01-33AAB9CE56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2" name="Prostokąt 21">
            <a:extLst>
              <a:ext uri="{FF2B5EF4-FFF2-40B4-BE49-F238E27FC236}">
                <a16:creationId xmlns:a16="http://schemas.microsoft.com/office/drawing/2014/main" xmlns="" id="{738B6CBC-E761-429F-89D6-F7B0EFFA34E5}"/>
              </a:ext>
            </a:extLst>
          </p:cNvPr>
          <p:cNvSpPr/>
          <p:nvPr/>
        </p:nvSpPr>
        <p:spPr>
          <a:xfrm>
            <a:off x="425680"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pożarów</a:t>
            </a:r>
            <a:endParaRPr lang="pl-PL" sz="1400" b="1" dirty="0">
              <a:solidFill>
                <a:srgbClr val="000000"/>
              </a:solidFill>
              <a:latin typeface="Cambria" pitchFamily="18" charset="0"/>
              <a:ea typeface="Arial"/>
              <a:cs typeface="Arial"/>
              <a:sym typeface="Arial"/>
            </a:endParaRP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24" name="Strzałka: w prawo 23">
            <a:extLst>
              <a:ext uri="{FF2B5EF4-FFF2-40B4-BE49-F238E27FC236}">
                <a16:creationId xmlns:a16="http://schemas.microsoft.com/office/drawing/2014/main" xmlns="" id="{C7E4E5CD-8F6A-4BBF-8649-6D3CDF182263}"/>
              </a:ext>
            </a:extLst>
          </p:cNvPr>
          <p:cNvSpPr/>
          <p:nvPr/>
        </p:nvSpPr>
        <p:spPr>
          <a:xfrm>
            <a:off x="323528" y="273586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5" name="Strzałka: w prawo 24">
            <a:extLst>
              <a:ext uri="{FF2B5EF4-FFF2-40B4-BE49-F238E27FC236}">
                <a16:creationId xmlns:a16="http://schemas.microsoft.com/office/drawing/2014/main" xmlns="" id="{519E0880-F7B8-445E-B6E1-8125EF14230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6" name="Prostokąt 25">
            <a:extLst>
              <a:ext uri="{FF2B5EF4-FFF2-40B4-BE49-F238E27FC236}">
                <a16:creationId xmlns:a16="http://schemas.microsoft.com/office/drawing/2014/main" xmlns=""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a16="http://schemas.microsoft.com/office/drawing/2014/main" xmlns=""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9" name="Prostokąt 28">
            <a:extLst>
              <a:ext uri="{FF2B5EF4-FFF2-40B4-BE49-F238E27FC236}">
                <a16:creationId xmlns:a16="http://schemas.microsoft.com/office/drawing/2014/main" xmlns="" id="{5CCA6366-3D6D-4C3C-8E6E-DC94E6FF29B4}"/>
              </a:ext>
            </a:extLst>
          </p:cNvPr>
          <p:cNvSpPr/>
          <p:nvPr/>
        </p:nvSpPr>
        <p:spPr>
          <a:xfrm>
            <a:off x="425680" y="2978857"/>
            <a:ext cx="2592000"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a:t>
            </a:r>
            <a:r>
              <a:rPr lang="pl-PL" sz="1400" dirty="0" smtClean="0">
                <a:solidFill>
                  <a:srgbClr val="000000"/>
                </a:solidFill>
                <a:latin typeface="Cambria" pitchFamily="18" charset="0"/>
                <a:ea typeface="Arial"/>
                <a:cs typeface="Arial"/>
                <a:sym typeface="Arial"/>
              </a:rPr>
              <a:t>rawie</a:t>
            </a:r>
            <a:r>
              <a:rPr lang="pl-PL" sz="1400" dirty="0">
                <a:solidFill>
                  <a:srgbClr val="000000"/>
                </a:solidFill>
                <a:latin typeface="Cambria" pitchFamily="18" charset="0"/>
                <a:ea typeface="Arial"/>
                <a:cs typeface="Arial"/>
                <a:sym typeface="Arial"/>
              </a:rPr>
              <a:t> </a:t>
            </a:r>
            <a:r>
              <a:rPr lang="pl-PL" sz="1400" b="1" dirty="0">
                <a:solidFill>
                  <a:srgbClr val="000000"/>
                </a:solidFill>
                <a:latin typeface="Cambria" pitchFamily="18" charset="0"/>
                <a:ea typeface="Arial"/>
                <a:cs typeface="Arial"/>
                <a:sym typeface="Arial"/>
              </a:rPr>
              <a:t>500 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4"/>
                                        </p:tgtEl>
                                        <p:attrNameLst>
                                          <p:attrName>style.color</p:attrName>
                                        </p:attrNameLst>
                                      </p:cBhvr>
                                      <p:to>
                                        <a:schemeClr val="bg1"/>
                                      </p:to>
                                    </p:animClr>
                                    <p:animClr clrSpc="rgb" dir="cw">
                                      <p:cBhvr>
                                        <p:cTn id="7" dur="1000" autoRev="1" fill="remove"/>
                                        <p:tgtEl>
                                          <p:spTgt spid="24"/>
                                        </p:tgtEl>
                                        <p:attrNameLst>
                                          <p:attrName>fillcolor</p:attrName>
                                        </p:attrNameLst>
                                      </p:cBhvr>
                                      <p:to>
                                        <a:schemeClr val="bg1"/>
                                      </p:to>
                                    </p:animClr>
                                    <p:set>
                                      <p:cBhvr>
                                        <p:cTn id="8" dur="1000" autoRev="1" fill="remove"/>
                                        <p:tgtEl>
                                          <p:spTgt spid="24"/>
                                        </p:tgtEl>
                                        <p:attrNameLst>
                                          <p:attrName>fill.type</p:attrName>
                                        </p:attrNameLst>
                                      </p:cBhvr>
                                      <p:to>
                                        <p:strVal val="solid"/>
                                      </p:to>
                                    </p:set>
                                    <p:set>
                                      <p:cBhvr>
                                        <p:cTn id="9" dur="10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5"/>
                                        </p:tgtEl>
                                        <p:attrNameLst>
                                          <p:attrName>style.color</p:attrName>
                                        </p:attrNameLst>
                                      </p:cBhvr>
                                      <p:to>
                                        <a:schemeClr val="bg1"/>
                                      </p:to>
                                    </p:animClr>
                                    <p:animClr clrSpc="rgb" dir="cw">
                                      <p:cBhvr>
                                        <p:cTn id="12" dur="1000" autoRev="1" fill="remove"/>
                                        <p:tgtEl>
                                          <p:spTgt spid="25"/>
                                        </p:tgtEl>
                                        <p:attrNameLst>
                                          <p:attrName>fillcolor</p:attrName>
                                        </p:attrNameLst>
                                      </p:cBhvr>
                                      <p:to>
                                        <a:schemeClr val="bg1"/>
                                      </p:to>
                                    </p:animClr>
                                    <p:set>
                                      <p:cBhvr>
                                        <p:cTn id="13" dur="1000" autoRev="1" fill="remove"/>
                                        <p:tgtEl>
                                          <p:spTgt spid="25"/>
                                        </p:tgtEl>
                                        <p:attrNameLst>
                                          <p:attrName>fill.type</p:attrName>
                                        </p:attrNameLst>
                                      </p:cBhvr>
                                      <p:to>
                                        <p:strVal val="solid"/>
                                      </p:to>
                                    </p:set>
                                    <p:set>
                                      <p:cBhvr>
                                        <p:cTn id="14"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a:t>
            </a:r>
            <a:r>
              <a:rPr lang="pl-PL" sz="2400" dirty="0" smtClean="0">
                <a:latin typeface="Cambria" pitchFamily="18" charset="0"/>
                <a:cs typeface="Arial"/>
                <a:sym typeface="Arial"/>
              </a:rPr>
              <a:t>szpitali, ucierpiało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66" name="Obraz 65">
            <a:extLst>
              <a:ext uri="{FF2B5EF4-FFF2-40B4-BE49-F238E27FC236}">
                <a16:creationId xmlns:a16="http://schemas.microsoft.com/office/drawing/2014/main" xmlns="" id="{57AD28DC-3356-4953-B1ED-8533274072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67" name="Prostokąt 66">
            <a:extLst>
              <a:ext uri="{FF2B5EF4-FFF2-40B4-BE49-F238E27FC236}">
                <a16:creationId xmlns:a16="http://schemas.microsoft.com/office/drawing/2014/main" xmlns="" id="{5CCA6366-3D6D-4C3C-8E6E-DC94E6FF29B4}"/>
              </a:ext>
            </a:extLst>
          </p:cNvPr>
          <p:cNvSpPr/>
          <p:nvPr/>
        </p:nvSpPr>
        <p:spPr>
          <a:xfrm>
            <a:off x="539551"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 ponad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69" name="Prostokąt 68">
            <a:extLst>
              <a:ext uri="{FF2B5EF4-FFF2-40B4-BE49-F238E27FC236}">
                <a16:creationId xmlns:a16="http://schemas.microsoft.com/office/drawing/2014/main" xmlns="" id="{5CCA6366-3D6D-4C3C-8E6E-DC94E6FF29B4}"/>
              </a:ext>
            </a:extLst>
          </p:cNvPr>
          <p:cNvSpPr/>
          <p:nvPr/>
        </p:nvSpPr>
        <p:spPr>
          <a:xfrm>
            <a:off x="539551"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a:t>
            </a:r>
            <a:r>
              <a:rPr lang="pl-PL" sz="1200" dirty="0" smtClean="0">
                <a:solidFill>
                  <a:srgbClr val="000000"/>
                </a:solidFill>
                <a:latin typeface="Cambria" pitchFamily="18" charset="0"/>
                <a:ea typeface="Arial"/>
                <a:cs typeface="Arial"/>
                <a:sym typeface="Arial"/>
              </a:rPr>
              <a:t>rawie </a:t>
            </a:r>
            <a:r>
              <a:rPr lang="pl-PL" sz="1200" b="1" dirty="0" smtClean="0">
                <a:solidFill>
                  <a:srgbClr val="000000"/>
                </a:solidFill>
                <a:latin typeface="Cambria" pitchFamily="18" charset="0"/>
                <a:ea typeface="Arial"/>
                <a:cs typeface="Arial"/>
                <a:sym typeface="Arial"/>
              </a:rPr>
              <a:t>500 </a:t>
            </a:r>
            <a:r>
              <a:rPr lang="pl-PL" sz="1200" b="1" dirty="0">
                <a:solidFill>
                  <a:srgbClr val="000000"/>
                </a:solidFill>
                <a:latin typeface="Cambria" pitchFamily="18" charset="0"/>
                <a:ea typeface="Arial"/>
                <a:cs typeface="Arial"/>
                <a:sym typeface="Arial"/>
              </a:rPr>
              <a:t>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pożarach </a:t>
            </a:r>
            <a:r>
              <a:rPr lang="pl-PL" sz="1200" b="1" dirty="0"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smtClean="0">
                <a:latin typeface="Cambria" pitchFamily="18" charset="0"/>
                <a:cs typeface="Arial"/>
                <a:sym typeface="Arial"/>
              </a:rPr>
              <a:t>3 200</a:t>
            </a:r>
            <a:endParaRPr lang="pl-PL" sz="4800" b="1" dirty="0">
              <a:latin typeface="Cambria" pitchFamily="18" charset="0"/>
              <a:cs typeface="Arial"/>
              <a:sym typeface="Arial"/>
            </a:endParaRPr>
          </a:p>
        </p:txBody>
      </p:sp>
      <p:sp>
        <p:nvSpPr>
          <p:cNvPr id="74" name="Prostokąt 73">
            <a:extLst>
              <a:ext uri="{FF2B5EF4-FFF2-40B4-BE49-F238E27FC236}">
                <a16:creationId xmlns:a16="http://schemas.microsoft.com/office/drawing/2014/main" xmlns=""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smtClean="0">
                <a:latin typeface="Cambria" pitchFamily="18" charset="0"/>
                <a:cs typeface="Arial"/>
                <a:sym typeface="Arial"/>
              </a:rPr>
              <a:t>4 000</a:t>
            </a:r>
            <a:endParaRPr lang="pl-PL" sz="3600" b="1" dirty="0">
              <a:latin typeface="Cambria" pitchFamily="18" charset="0"/>
              <a:cs typeface="Arial"/>
              <a:sym typeface="Arial"/>
            </a:endParaRP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9" cstate="print"/>
          <a:srcRect/>
          <a:stretch>
            <a:fillRect/>
          </a:stretch>
        </p:blipFill>
        <p:spPr bwMode="auto">
          <a:xfrm>
            <a:off x="7596336" y="2895468"/>
            <a:ext cx="843471" cy="1587075"/>
          </a:xfrm>
          <a:prstGeom prst="rect">
            <a:avLst/>
          </a:prstGeom>
          <a:noFill/>
        </p:spPr>
      </p:pic>
      <p:sp>
        <p:nvSpPr>
          <p:cNvPr id="33" name="Prostokąt 32">
            <a:extLst>
              <a:ext uri="{FF2B5EF4-FFF2-40B4-BE49-F238E27FC236}">
                <a16:creationId xmlns:a16="http://schemas.microsoft.com/office/drawing/2014/main" xmlns="" id="{5CCA6366-3D6D-4C3C-8E6E-DC94E6FF29B4}"/>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4" name="pole tekstowe 33"/>
          <p:cNvSpPr txBox="1"/>
          <p:nvPr/>
        </p:nvSpPr>
        <p:spPr>
          <a:xfrm>
            <a:off x="539551"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a:t>
            </a:r>
            <a:r>
              <a:rPr lang="pl-PL" sz="1200" b="1" dirty="0" smtClean="0">
                <a:latin typeface="Cambria" pitchFamily="18" charset="0"/>
              </a:rPr>
              <a:t>ucierpiało </a:t>
            </a:r>
            <a:r>
              <a:rPr lang="pl-PL" sz="1200" b="1" dirty="0">
                <a:latin typeface="Cambria" pitchFamily="18" charset="0"/>
              </a:rPr>
              <a:t>w wyniku pożaru </a:t>
            </a:r>
            <a:r>
              <a:rPr lang="pl-PL" sz="1200" b="1" dirty="0" smtClean="0">
                <a:latin typeface="Cambria" pitchFamily="18" charset="0"/>
              </a:rPr>
              <a:t>domach</a:t>
            </a:r>
            <a:endParaRPr lang="pl-PL" sz="1200" b="1" dirty="0">
              <a:latin typeface="Cambria" pitchFamily="18" charset="0"/>
            </a:endParaRPr>
          </a:p>
        </p:txBody>
      </p:sp>
      <p:sp>
        <p:nvSpPr>
          <p:cNvPr id="28" name="Strzałka: w prawo 27">
            <a:extLst>
              <a:ext uri="{FF2B5EF4-FFF2-40B4-BE49-F238E27FC236}">
                <a16:creationId xmlns:a16="http://schemas.microsoft.com/office/drawing/2014/main" xmlns="" id="{CE555A8C-EBB5-42D4-9C2B-5382B440964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9" name="Strzałka: w prawo 28">
            <a:extLst>
              <a:ext uri="{FF2B5EF4-FFF2-40B4-BE49-F238E27FC236}">
                <a16:creationId xmlns:a16="http://schemas.microsoft.com/office/drawing/2014/main" xmlns="" id="{722B7511-D188-443F-8231-9A70E37B658C}"/>
              </a:ext>
            </a:extLst>
          </p:cNvPr>
          <p:cNvSpPr/>
          <p:nvPr/>
        </p:nvSpPr>
        <p:spPr>
          <a:xfrm>
            <a:off x="405241" y="263239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0" name="Strzałka: w prawo 29">
            <a:extLst>
              <a:ext uri="{FF2B5EF4-FFF2-40B4-BE49-F238E27FC236}">
                <a16:creationId xmlns:a16="http://schemas.microsoft.com/office/drawing/2014/main" xmlns="" id="{D8501215-F456-4B3A-9300-1CDBDB3CAB5A}"/>
              </a:ext>
            </a:extLst>
          </p:cNvPr>
          <p:cNvSpPr/>
          <p:nvPr/>
        </p:nvSpPr>
        <p:spPr>
          <a:xfrm>
            <a:off x="405241" y="3174921"/>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Prostokąt 30">
            <a:extLst>
              <a:ext uri="{FF2B5EF4-FFF2-40B4-BE49-F238E27FC236}">
                <a16:creationId xmlns:a16="http://schemas.microsoft.com/office/drawing/2014/main" xmlns=""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8"/>
                                        </p:tgtEl>
                                        <p:attrNameLst>
                                          <p:attrName>style.color</p:attrName>
                                        </p:attrNameLst>
                                      </p:cBhvr>
                                      <p:to>
                                        <a:schemeClr val="bg1"/>
                                      </p:to>
                                    </p:animClr>
                                    <p:animClr clrSpc="rgb" dir="cw">
                                      <p:cBhvr>
                                        <p:cTn id="7" dur="1000" autoRev="1" fill="remove"/>
                                        <p:tgtEl>
                                          <p:spTgt spid="28"/>
                                        </p:tgtEl>
                                        <p:attrNameLst>
                                          <p:attrName>fillcolor</p:attrName>
                                        </p:attrNameLst>
                                      </p:cBhvr>
                                      <p:to>
                                        <a:schemeClr val="bg1"/>
                                      </p:to>
                                    </p:animClr>
                                    <p:set>
                                      <p:cBhvr>
                                        <p:cTn id="8" dur="1000" autoRev="1" fill="remove"/>
                                        <p:tgtEl>
                                          <p:spTgt spid="28"/>
                                        </p:tgtEl>
                                        <p:attrNameLst>
                                          <p:attrName>fill.type</p:attrName>
                                        </p:attrNameLst>
                                      </p:cBhvr>
                                      <p:to>
                                        <p:strVal val="solid"/>
                                      </p:to>
                                    </p:set>
                                    <p:set>
                                      <p:cBhvr>
                                        <p:cTn id="9" dur="1000" autoRev="1" fill="remove"/>
                                        <p:tgtEl>
                                          <p:spTgt spid="28"/>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9"/>
                                        </p:tgtEl>
                                        <p:attrNameLst>
                                          <p:attrName>style.color</p:attrName>
                                        </p:attrNameLst>
                                      </p:cBhvr>
                                      <p:to>
                                        <a:schemeClr val="bg1"/>
                                      </p:to>
                                    </p:animClr>
                                    <p:animClr clrSpc="rgb" dir="cw">
                                      <p:cBhvr>
                                        <p:cTn id="12" dur="1000" autoRev="1" fill="remove"/>
                                        <p:tgtEl>
                                          <p:spTgt spid="29"/>
                                        </p:tgtEl>
                                        <p:attrNameLst>
                                          <p:attrName>fillcolor</p:attrName>
                                        </p:attrNameLst>
                                      </p:cBhvr>
                                      <p:to>
                                        <a:schemeClr val="bg1"/>
                                      </p:to>
                                    </p:animClr>
                                    <p:set>
                                      <p:cBhvr>
                                        <p:cTn id="13" dur="1000" autoRev="1" fill="remove"/>
                                        <p:tgtEl>
                                          <p:spTgt spid="29"/>
                                        </p:tgtEl>
                                        <p:attrNameLst>
                                          <p:attrName>fill.type</p:attrName>
                                        </p:attrNameLst>
                                      </p:cBhvr>
                                      <p:to>
                                        <p:strVal val="solid"/>
                                      </p:to>
                                    </p:set>
                                    <p:set>
                                      <p:cBhvr>
                                        <p:cTn id="14" dur="1000" autoRev="1" fill="remove"/>
                                        <p:tgtEl>
                                          <p:spTgt spid="29"/>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0"/>
                                        </p:tgtEl>
                                        <p:attrNameLst>
                                          <p:attrName>style.color</p:attrName>
                                        </p:attrNameLst>
                                      </p:cBhvr>
                                      <p:to>
                                        <a:schemeClr val="bg1"/>
                                      </p:to>
                                    </p:animClr>
                                    <p:animClr clrSpc="rgb" dir="cw">
                                      <p:cBhvr>
                                        <p:cTn id="17" dur="1000" autoRev="1" fill="remove"/>
                                        <p:tgtEl>
                                          <p:spTgt spid="30"/>
                                        </p:tgtEl>
                                        <p:attrNameLst>
                                          <p:attrName>fillcolor</p:attrName>
                                        </p:attrNameLst>
                                      </p:cBhvr>
                                      <p:to>
                                        <a:schemeClr val="bg1"/>
                                      </p:to>
                                    </p:animClr>
                                    <p:set>
                                      <p:cBhvr>
                                        <p:cTn id="18" dur="1000" autoRev="1" fill="remove"/>
                                        <p:tgtEl>
                                          <p:spTgt spid="30"/>
                                        </p:tgtEl>
                                        <p:attrNameLst>
                                          <p:attrName>fill.type</p:attrName>
                                        </p:attrNameLst>
                                      </p:cBhvr>
                                      <p:to>
                                        <p:strVal val="solid"/>
                                      </p:to>
                                    </p:set>
                                    <p:set>
                                      <p:cBhvr>
                                        <p:cTn id="19" dur="100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a16="http://schemas.microsoft.com/office/drawing/2014/main" xmlns=""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a16="http://schemas.microsoft.com/office/drawing/2014/main" xmlns=""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a16="http://schemas.microsoft.com/office/drawing/2014/main" xmlns=""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a16="http://schemas.microsoft.com/office/drawing/2014/main" xmlns="" id="{F185AF8C-3A9A-4A3C-98E9-3B28555C4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a16="http://schemas.microsoft.com/office/drawing/2014/main" xmlns=""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smtClean="0">
                <a:solidFill>
                  <a:srgbClr val="000000"/>
                </a:solidFill>
                <a:latin typeface="Cambria" pitchFamily="18" charset="0"/>
                <a:ea typeface="Arial"/>
                <a:cs typeface="Arial"/>
                <a:sym typeface="Arial"/>
              </a:rPr>
              <a:t>ponad</a:t>
            </a:r>
            <a:r>
              <a:rPr lang="pl-PL" sz="1200" dirty="0">
                <a:solidFill>
                  <a:srgbClr val="000000"/>
                </a:solidFill>
                <a:latin typeface="Cambria" pitchFamily="18" charset="0"/>
                <a:ea typeface="Arial"/>
                <a:cs typeface="Arial"/>
                <a:sym typeface="Arial"/>
              </a:rPr>
              <a:t>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a16="http://schemas.microsoft.com/office/drawing/2014/main" xmlns=""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smtClean="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a:t>
            </a:r>
            <a:r>
              <a:rPr lang="pl-PL" sz="1200" b="1"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28" name="Prostokąt 27">
            <a:extLst>
              <a:ext uri="{FF2B5EF4-FFF2-40B4-BE49-F238E27FC236}">
                <a16:creationId xmlns:a16="http://schemas.microsoft.com/office/drawing/2014/main" xmlns=""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a16="http://schemas.microsoft.com/office/drawing/2014/main" xmlns=""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ucierpiało w wyniku </a:t>
            </a:r>
            <a:r>
              <a:rPr lang="pl-PL" sz="1200" b="1" dirty="0" smtClean="0">
                <a:latin typeface="Cambria" pitchFamily="18" charset="0"/>
              </a:rPr>
              <a:t>pożarów</a:t>
            </a:r>
            <a:br>
              <a:rPr lang="pl-PL" sz="1200" b="1" dirty="0" smtClean="0">
                <a:latin typeface="Cambria" pitchFamily="18" charset="0"/>
              </a:rPr>
            </a:br>
            <a:r>
              <a:rPr lang="pl-PL" sz="1200" b="1" dirty="0" smtClean="0">
                <a:latin typeface="Cambria" pitchFamily="18" charset="0"/>
              </a:rPr>
              <a:t>w domach</a:t>
            </a:r>
            <a:endParaRPr lang="pl-PL" sz="1200" b="1" dirty="0">
              <a:latin typeface="Cambria" pitchFamily="18" charset="0"/>
            </a:endParaRPr>
          </a:p>
        </p:txBody>
      </p:sp>
      <p:sp>
        <p:nvSpPr>
          <p:cNvPr id="30" name="Strzałka: w prawo 29">
            <a:extLst>
              <a:ext uri="{FF2B5EF4-FFF2-40B4-BE49-F238E27FC236}">
                <a16:creationId xmlns:a16="http://schemas.microsoft.com/office/drawing/2014/main" xmlns=""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a16="http://schemas.microsoft.com/office/drawing/2014/main" xmlns=""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a16="http://schemas.microsoft.com/office/drawing/2014/main" xmlns=""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a16="http://schemas.microsoft.com/office/drawing/2014/main" xmlns="" id="{47E4AC06-0266-4C97-9FEB-7EC6D4827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a16="http://schemas.microsoft.com/office/drawing/2014/main" xmlns=""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a16="http://schemas.microsoft.com/office/drawing/2014/main" xmlns=""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4203" y="2327349"/>
            <a:ext cx="2406309" cy="2044601"/>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a16="http://schemas.microsoft.com/office/drawing/2014/main" xmlns=""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a16="http://schemas.microsoft.com/office/drawing/2014/main" xmlns=""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a16="http://schemas.microsoft.com/office/drawing/2014/main" xmlns=""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a16="http://schemas.microsoft.com/office/drawing/2014/main" xmlns=""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a16="http://schemas.microsoft.com/office/drawing/2014/main" xmlns=""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4"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4"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4"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4" cstate="print"/>
          <a:stretch>
            <a:fillRect/>
          </a:stretch>
        </p:blipFill>
        <p:spPr>
          <a:xfrm>
            <a:off x="1115616" y="3688702"/>
            <a:ext cx="220215" cy="288032"/>
          </a:xfrm>
          <a:prstGeom prst="rect">
            <a:avLst/>
          </a:prstGeom>
        </p:spPr>
      </p:pic>
      <p:sp>
        <p:nvSpPr>
          <p:cNvPr id="12" name="Prostokąt 11">
            <a:extLst>
              <a:ext uri="{FF2B5EF4-FFF2-40B4-BE49-F238E27FC236}">
                <a16:creationId xmlns:a16="http://schemas.microsoft.com/office/drawing/2014/main" xmlns=""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smtClean="0">
                <a:latin typeface="Cambria" pitchFamily="18" charset="0"/>
                <a:ea typeface="Arial"/>
                <a:cs typeface="Arial"/>
                <a:sym typeface="Arial"/>
              </a:rPr>
              <a:t>posługiwanie </a:t>
            </a:r>
            <a:r>
              <a:rPr lang="pl-PL" sz="2000" dirty="0">
                <a:latin typeface="Cambria" pitchFamily="18" charset="0"/>
                <a:ea typeface="Arial"/>
                <a:cs typeface="Arial"/>
                <a:sym typeface="Arial"/>
              </a:rPr>
              <a:t>się otwartym </a:t>
            </a:r>
            <a:r>
              <a:rPr lang="pl-PL" sz="2000" dirty="0" smtClean="0">
                <a:latin typeface="Cambria" pitchFamily="18" charset="0"/>
                <a:ea typeface="Arial"/>
                <a:cs typeface="Arial"/>
                <a:sym typeface="Arial"/>
              </a:rPr>
              <a:t>ogniem lub żarem</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smtClean="0">
                <a:latin typeface="Cambria" pitchFamily="18" charset="0"/>
                <a:ea typeface="Arial"/>
                <a:cs typeface="Arial"/>
                <a:sym typeface="Arial"/>
              </a:rPr>
              <a:t>wyrzucanie niezgaszonych </a:t>
            </a:r>
            <a:r>
              <a:rPr lang="pl-PL" sz="2000" dirty="0">
                <a:latin typeface="Cambria" pitchFamily="18" charset="0"/>
                <a:ea typeface="Arial"/>
                <a:cs typeface="Arial"/>
                <a:sym typeface="Arial"/>
              </a:rPr>
              <a:t>niedopałków </a:t>
            </a:r>
            <a:r>
              <a:rPr lang="pl-PL" sz="2000" dirty="0" smtClean="0">
                <a:latin typeface="Cambria" pitchFamily="18" charset="0"/>
                <a:ea typeface="Arial"/>
                <a:cs typeface="Arial"/>
                <a:sym typeface="Arial"/>
              </a:rPr>
              <a:t>papierosów</a:t>
            </a:r>
          </a:p>
          <a:p>
            <a:pPr marL="271463">
              <a:spcAft>
                <a:spcPts val="900"/>
              </a:spcAft>
              <a:buClr>
                <a:srgbClr val="C00000"/>
              </a:buClr>
              <a:buSzPct val="100000"/>
            </a:pPr>
            <a:r>
              <a:rPr lang="pl-PL" sz="2000" dirty="0" smtClean="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smtClean="0">
                <a:latin typeface="Cambria" pitchFamily="18" charset="0"/>
                <a:ea typeface="Arial"/>
                <a:cs typeface="Arial"/>
                <a:sym typeface="Arial"/>
              </a:rPr>
              <a:t>korzystanie z wielu przedłużaczy, rozgałęźników („złodziejek”)</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przeciążanie instalacji elektrycznej („watowanie” bezpieczników) </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pozostawianie bez nadzoru gotujących się potraw</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4"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4"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4"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4" cstate="print"/>
          <a:stretch>
            <a:fillRect/>
          </a:stretch>
        </p:blipFill>
        <p:spPr>
          <a:xfrm>
            <a:off x="1115616" y="4140846"/>
            <a:ext cx="220215" cy="288032"/>
          </a:xfrm>
          <a:prstGeom prst="rect">
            <a:avLst/>
          </a:prstGeom>
        </p:spPr>
      </p:pic>
    </p:spTree>
    <p:extLst>
      <p:ext uri="{BB962C8B-B14F-4D97-AF65-F5344CB8AC3E}">
        <p14:creationId xmlns:p14="http://schemas.microsoft.com/office/powerpoint/2010/main" val="245889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a16="http://schemas.microsoft.com/office/drawing/2014/main" xmlns=""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metanu</a:t>
            </a:r>
            <a:r>
              <a:rPr lang="pl-PL" sz="1500" i="1" dirty="0">
                <a:latin typeface="Cambria" pitchFamily="18" charset="0"/>
                <a:ea typeface="Arial"/>
                <a:cs typeface="Arial"/>
                <a:sym typeface="Arial"/>
              </a:rPr>
              <a:t>, propanu, wodoru, acetylenu)</a:t>
            </a:r>
          </a:p>
        </p:txBody>
      </p:sp>
      <p:sp>
        <p:nvSpPr>
          <p:cNvPr id="44" name="Prostokąt 43">
            <a:extLst>
              <a:ext uri="{FF2B5EF4-FFF2-40B4-BE49-F238E27FC236}">
                <a16:creationId xmlns:a16="http://schemas.microsoft.com/office/drawing/2014/main" xmlns=""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a16="http://schemas.microsoft.com/office/drawing/2014/main" xmlns=""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olej spożywczy)</a:t>
            </a:r>
            <a:endParaRPr lang="pl-PL" sz="1500" i="1" dirty="0">
              <a:latin typeface="Cambria" pitchFamily="18" charset="0"/>
              <a:ea typeface="Arial"/>
              <a:cs typeface="Arial"/>
              <a:sym typeface="Arial"/>
            </a:endParaRPr>
          </a:p>
        </p:txBody>
      </p:sp>
      <p:sp>
        <p:nvSpPr>
          <p:cNvPr id="46" name="Prostokąt 45">
            <a:extLst>
              <a:ext uri="{FF2B5EF4-FFF2-40B4-BE49-F238E27FC236}">
                <a16:creationId xmlns:a16="http://schemas.microsoft.com/office/drawing/2014/main" xmlns=""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a:t>
            </a:r>
            <a:r>
              <a:rPr lang="pl-PL" sz="1500" i="1" dirty="0" smtClean="0">
                <a:latin typeface="Cambria" pitchFamily="18" charset="0"/>
                <a:ea typeface="Arial"/>
                <a:cs typeface="Arial"/>
                <a:sym typeface="Arial"/>
              </a:rPr>
              <a:t>tkaniny) </a:t>
            </a:r>
            <a:endParaRPr lang="pl-PL" sz="1500" i="1" dirty="0">
              <a:latin typeface="Cambria" pitchFamily="18" charset="0"/>
              <a:ea typeface="Arial"/>
              <a:cs typeface="Arial"/>
              <a:sym typeface="Arial"/>
            </a:endParaRPr>
          </a:p>
        </p:txBody>
      </p:sp>
      <p:pic>
        <p:nvPicPr>
          <p:cNvPr id="6148" name="Picture 4" descr="C:\Users\PM\Desktop\PNG\w1.png"/>
          <p:cNvPicPr>
            <a:picLocks noChangeAspect="1" noChangeArrowheads="1"/>
          </p:cNvPicPr>
          <p:nvPr/>
        </p:nvPicPr>
        <p:blipFill>
          <a:blip r:embed="rId5"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6"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7"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8"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9"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10"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1"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10"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10"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2" cstate="print"/>
          <a:srcRect/>
          <a:stretch>
            <a:fillRect/>
          </a:stretch>
        </p:blipFill>
        <p:spPr bwMode="auto">
          <a:xfrm>
            <a:off x="6297265" y="2931790"/>
            <a:ext cx="795015" cy="1023132"/>
          </a:xfrm>
          <a:prstGeom prst="rect">
            <a:avLst/>
          </a:prstGeom>
          <a:noFill/>
        </p:spPr>
      </p:pic>
      <p:pic>
        <p:nvPicPr>
          <p:cNvPr id="69" name="Picture 4" descr="C:\Users\PM\Desktop\PNG\w1.png"/>
          <p:cNvPicPr>
            <a:picLocks noChangeAspect="1" noChangeArrowheads="1"/>
          </p:cNvPicPr>
          <p:nvPr/>
        </p:nvPicPr>
        <p:blipFill>
          <a:blip r:embed="rId5" cstate="print"/>
          <a:srcRect/>
          <a:stretch>
            <a:fillRect/>
          </a:stretch>
        </p:blipFill>
        <p:spPr bwMode="auto">
          <a:xfrm>
            <a:off x="6156176" y="1995686"/>
            <a:ext cx="1152128" cy="1034674"/>
          </a:xfrm>
          <a:prstGeom prst="rect">
            <a:avLst/>
          </a:prstGeom>
          <a:noFill/>
        </p:spPr>
      </p:pic>
      <p:pic>
        <p:nvPicPr>
          <p:cNvPr id="6167" name="Picture 23" descr="C:\Users\PM\Desktop\PNG\k1.png"/>
          <p:cNvPicPr>
            <a:picLocks noChangeAspect="1" noChangeArrowheads="1"/>
          </p:cNvPicPr>
          <p:nvPr/>
        </p:nvPicPr>
        <p:blipFill>
          <a:blip r:embed="rId13"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3"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a16="http://schemas.microsoft.com/office/drawing/2014/main" xmlns=""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a16="http://schemas.microsoft.com/office/drawing/2014/main" xmlns=""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1626</TotalTime>
  <Words>1265</Words>
  <Application>Microsoft Office PowerPoint</Application>
  <PresentationFormat>Pokaz na ekranie (16:9)</PresentationFormat>
  <Paragraphs>203</Paragraphs>
  <Slides>22</Slides>
  <Notes>22</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Madej Klaudia</cp:lastModifiedBy>
  <cp:revision>248</cp:revision>
  <cp:lastPrinted>2017-10-12T14:06:11Z</cp:lastPrinted>
  <dcterms:created xsi:type="dcterms:W3CDTF">2017-10-03T10:10:43Z</dcterms:created>
  <dcterms:modified xsi:type="dcterms:W3CDTF">2018-09-26T12:55:56Z</dcterms:modified>
</cp:coreProperties>
</file>